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sdx" ContentType="application/vnd.openxmlformats-officedocument.package"/>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2"/>
  </p:notesMasterIdLst>
  <p:sldIdLst>
    <p:sldId id="256" r:id="rId2"/>
    <p:sldId id="267" r:id="rId3"/>
    <p:sldId id="268" r:id="rId4"/>
    <p:sldId id="269" r:id="rId5"/>
    <p:sldId id="274" r:id="rId6"/>
    <p:sldId id="273" r:id="rId7"/>
    <p:sldId id="271" r:id="rId8"/>
    <p:sldId id="272" r:id="rId9"/>
    <p:sldId id="275" r:id="rId10"/>
    <p:sldId id="270"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C" initials="HW" lastIdx="1" clrIdx="0">
    <p:extLst>
      <p:ext uri="{19B8F6BF-5375-455C-9EA6-DF929625EA0E}">
        <p15:presenceInfo xmlns:p15="http://schemas.microsoft.com/office/powerpoint/2012/main" userId="Huawei 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EEB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71" autoAdjust="0"/>
    <p:restoredTop sz="95086" autoAdjust="0"/>
  </p:normalViewPr>
  <p:slideViewPr>
    <p:cSldViewPr snapToGrid="0">
      <p:cViewPr>
        <p:scale>
          <a:sx n="150" d="100"/>
          <a:sy n="150" d="100"/>
        </p:scale>
        <p:origin x="1147" y="9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74D752-6E12-4575-ADA4-AE6CFD81E7CF}" type="datetimeFigureOut">
              <a:rPr lang="zh-CN" altLang="en-US" smtClean="0"/>
              <a:t>2021/4/6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2CAF65-5130-4458-B2DA-A6B9D650F9AF}" type="slidenum">
              <a:rPr lang="zh-CN" altLang="en-US" smtClean="0"/>
              <a:t>‹#›</a:t>
            </a:fld>
            <a:endParaRPr lang="zh-CN" altLang="en-US"/>
          </a:p>
        </p:txBody>
      </p:sp>
    </p:spTree>
    <p:extLst>
      <p:ext uri="{BB962C8B-B14F-4D97-AF65-F5344CB8AC3E}">
        <p14:creationId xmlns:p14="http://schemas.microsoft.com/office/powerpoint/2010/main" val="5366528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1B22E28-144C-4FC4-A337-3F81FF28E455}" type="datetimeFigureOut">
              <a:rPr lang="zh-CN" altLang="en-US" smtClean="0"/>
              <a:t>2021/4/6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BEE63B-2012-4492-A618-A3BA306DFCC7}" type="slidenum">
              <a:rPr lang="zh-CN" altLang="en-US" smtClean="0"/>
              <a:t>‹#›</a:t>
            </a:fld>
            <a:endParaRPr lang="zh-CN" altLang="en-US"/>
          </a:p>
        </p:txBody>
      </p:sp>
    </p:spTree>
    <p:extLst>
      <p:ext uri="{BB962C8B-B14F-4D97-AF65-F5344CB8AC3E}">
        <p14:creationId xmlns:p14="http://schemas.microsoft.com/office/powerpoint/2010/main" val="3564458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1B22E28-144C-4FC4-A337-3F81FF28E455}" type="datetimeFigureOut">
              <a:rPr lang="zh-CN" altLang="en-US" smtClean="0"/>
              <a:t>2021/4/6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BEE63B-2012-4492-A618-A3BA306DFCC7}" type="slidenum">
              <a:rPr lang="zh-CN" altLang="en-US" smtClean="0"/>
              <a:t>‹#›</a:t>
            </a:fld>
            <a:endParaRPr lang="zh-CN" altLang="en-US"/>
          </a:p>
        </p:txBody>
      </p:sp>
    </p:spTree>
    <p:extLst>
      <p:ext uri="{BB962C8B-B14F-4D97-AF65-F5344CB8AC3E}">
        <p14:creationId xmlns:p14="http://schemas.microsoft.com/office/powerpoint/2010/main" val="1123436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1B22E28-144C-4FC4-A337-3F81FF28E455}" type="datetimeFigureOut">
              <a:rPr lang="zh-CN" altLang="en-US" smtClean="0"/>
              <a:t>2021/4/6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BEE63B-2012-4492-A618-A3BA306DFCC7}" type="slidenum">
              <a:rPr lang="zh-CN" altLang="en-US" smtClean="0"/>
              <a:t>‹#›</a:t>
            </a:fld>
            <a:endParaRPr lang="zh-CN" altLang="en-US"/>
          </a:p>
        </p:txBody>
      </p:sp>
    </p:spTree>
    <p:extLst>
      <p:ext uri="{BB962C8B-B14F-4D97-AF65-F5344CB8AC3E}">
        <p14:creationId xmlns:p14="http://schemas.microsoft.com/office/powerpoint/2010/main" val="34685889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1B22E28-144C-4FC4-A337-3F81FF28E455}" type="datetimeFigureOut">
              <a:rPr lang="zh-CN" altLang="en-US" smtClean="0"/>
              <a:t>2021/4/6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BEE63B-2012-4492-A618-A3BA306DFCC7}" type="slidenum">
              <a:rPr lang="zh-CN" altLang="en-US" smtClean="0"/>
              <a:t>‹#›</a:t>
            </a:fld>
            <a:endParaRPr lang="zh-CN" altLang="en-US"/>
          </a:p>
        </p:txBody>
      </p:sp>
    </p:spTree>
    <p:extLst>
      <p:ext uri="{BB962C8B-B14F-4D97-AF65-F5344CB8AC3E}">
        <p14:creationId xmlns:p14="http://schemas.microsoft.com/office/powerpoint/2010/main" val="32417393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1B22E28-144C-4FC4-A337-3F81FF28E455}" type="datetimeFigureOut">
              <a:rPr lang="zh-CN" altLang="en-US" smtClean="0"/>
              <a:t>2021/4/6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BEE63B-2012-4492-A618-A3BA306DFCC7}" type="slidenum">
              <a:rPr lang="zh-CN" altLang="en-US" smtClean="0"/>
              <a:t>‹#›</a:t>
            </a:fld>
            <a:endParaRPr lang="zh-CN" altLang="en-US"/>
          </a:p>
        </p:txBody>
      </p:sp>
    </p:spTree>
    <p:extLst>
      <p:ext uri="{BB962C8B-B14F-4D97-AF65-F5344CB8AC3E}">
        <p14:creationId xmlns:p14="http://schemas.microsoft.com/office/powerpoint/2010/main" val="19151017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1B22E28-144C-4FC4-A337-3F81FF28E455}" type="datetimeFigureOut">
              <a:rPr lang="zh-CN" altLang="en-US" smtClean="0"/>
              <a:t>2021/4/6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BEE63B-2012-4492-A618-A3BA306DFCC7}" type="slidenum">
              <a:rPr lang="zh-CN" altLang="en-US" smtClean="0"/>
              <a:t>‹#›</a:t>
            </a:fld>
            <a:endParaRPr lang="zh-CN" altLang="en-US"/>
          </a:p>
        </p:txBody>
      </p:sp>
    </p:spTree>
    <p:extLst>
      <p:ext uri="{BB962C8B-B14F-4D97-AF65-F5344CB8AC3E}">
        <p14:creationId xmlns:p14="http://schemas.microsoft.com/office/powerpoint/2010/main" val="3775968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1B22E28-144C-4FC4-A337-3F81FF28E455}" type="datetimeFigureOut">
              <a:rPr lang="zh-CN" altLang="en-US" smtClean="0"/>
              <a:t>2021/4/6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BEE63B-2012-4492-A618-A3BA306DFCC7}" type="slidenum">
              <a:rPr lang="zh-CN" altLang="en-US" smtClean="0"/>
              <a:t>‹#›</a:t>
            </a:fld>
            <a:endParaRPr lang="zh-CN" altLang="en-US"/>
          </a:p>
        </p:txBody>
      </p:sp>
    </p:spTree>
    <p:extLst>
      <p:ext uri="{BB962C8B-B14F-4D97-AF65-F5344CB8AC3E}">
        <p14:creationId xmlns:p14="http://schemas.microsoft.com/office/powerpoint/2010/main" val="880517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1B22E28-144C-4FC4-A337-3F81FF28E455}" type="datetimeFigureOut">
              <a:rPr lang="zh-CN" altLang="en-US" smtClean="0"/>
              <a:t>2021/4/6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BEE63B-2012-4492-A618-A3BA306DFCC7}" type="slidenum">
              <a:rPr lang="zh-CN" altLang="en-US" smtClean="0"/>
              <a:t>‹#›</a:t>
            </a:fld>
            <a:endParaRPr lang="zh-CN" altLang="en-US"/>
          </a:p>
        </p:txBody>
      </p:sp>
    </p:spTree>
    <p:extLst>
      <p:ext uri="{BB962C8B-B14F-4D97-AF65-F5344CB8AC3E}">
        <p14:creationId xmlns:p14="http://schemas.microsoft.com/office/powerpoint/2010/main" val="3544879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B22E28-144C-4FC4-A337-3F81FF28E455}" type="datetimeFigureOut">
              <a:rPr lang="zh-CN" altLang="en-US" smtClean="0"/>
              <a:t>2021/4/6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BEE63B-2012-4492-A618-A3BA306DFCC7}" type="slidenum">
              <a:rPr lang="zh-CN" altLang="en-US" smtClean="0"/>
              <a:t>‹#›</a:t>
            </a:fld>
            <a:endParaRPr lang="zh-CN" altLang="en-US"/>
          </a:p>
        </p:txBody>
      </p:sp>
    </p:spTree>
    <p:extLst>
      <p:ext uri="{BB962C8B-B14F-4D97-AF65-F5344CB8AC3E}">
        <p14:creationId xmlns:p14="http://schemas.microsoft.com/office/powerpoint/2010/main" val="35309486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1B22E28-144C-4FC4-A337-3F81FF28E455}" type="datetimeFigureOut">
              <a:rPr lang="zh-CN" altLang="en-US" smtClean="0"/>
              <a:t>2021/4/6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BEE63B-2012-4492-A618-A3BA306DFCC7}" type="slidenum">
              <a:rPr lang="zh-CN" altLang="en-US" smtClean="0"/>
              <a:t>‹#›</a:t>
            </a:fld>
            <a:endParaRPr lang="zh-CN" altLang="en-US"/>
          </a:p>
        </p:txBody>
      </p:sp>
    </p:spTree>
    <p:extLst>
      <p:ext uri="{BB962C8B-B14F-4D97-AF65-F5344CB8AC3E}">
        <p14:creationId xmlns:p14="http://schemas.microsoft.com/office/powerpoint/2010/main" val="22923814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1B22E28-144C-4FC4-A337-3F81FF28E455}" type="datetimeFigureOut">
              <a:rPr lang="zh-CN" altLang="en-US" smtClean="0"/>
              <a:t>2021/4/6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BEE63B-2012-4492-A618-A3BA306DFCC7}" type="slidenum">
              <a:rPr lang="zh-CN" altLang="en-US" smtClean="0"/>
              <a:t>‹#›</a:t>
            </a:fld>
            <a:endParaRPr lang="zh-CN" altLang="en-US"/>
          </a:p>
        </p:txBody>
      </p:sp>
    </p:spTree>
    <p:extLst>
      <p:ext uri="{BB962C8B-B14F-4D97-AF65-F5344CB8AC3E}">
        <p14:creationId xmlns:p14="http://schemas.microsoft.com/office/powerpoint/2010/main" val="576752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B22E28-144C-4FC4-A337-3F81FF28E455}" type="datetimeFigureOut">
              <a:rPr lang="zh-CN" altLang="en-US" smtClean="0"/>
              <a:t>2021/4/6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BEE63B-2012-4492-A618-A3BA306DFCC7}" type="slidenum">
              <a:rPr lang="zh-CN" altLang="en-US" smtClean="0"/>
              <a:t>‹#›</a:t>
            </a:fld>
            <a:endParaRPr lang="zh-CN" altLang="en-US"/>
          </a:p>
        </p:txBody>
      </p:sp>
    </p:spTree>
    <p:extLst>
      <p:ext uri="{BB962C8B-B14F-4D97-AF65-F5344CB8AC3E}">
        <p14:creationId xmlns:p14="http://schemas.microsoft.com/office/powerpoint/2010/main" val="31698483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Visio_Drawing1111111.vsdx"/><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image" Target="../media/image2.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r>
              <a:rPr lang="en-US" altLang="zh-CN" sz="4000" dirty="0" smtClean="0">
                <a:latin typeface="微软雅黑" panose="020B0503020204020204" pitchFamily="34" charset="-122"/>
                <a:ea typeface="微软雅黑" panose="020B0503020204020204" pitchFamily="34" charset="-122"/>
              </a:rPr>
              <a:t>SA2#144E</a:t>
            </a:r>
            <a:r>
              <a:rPr lang="en-US" altLang="zh-CN" sz="4000" dirty="0">
                <a:latin typeface="微软雅黑" panose="020B0503020204020204" pitchFamily="34" charset="-122"/>
                <a:ea typeface="微软雅黑" panose="020B0503020204020204" pitchFamily="34" charset="-122"/>
              </a:rPr>
              <a:t/>
            </a:r>
            <a:br>
              <a:rPr lang="en-US" altLang="zh-CN" sz="4000" dirty="0">
                <a:latin typeface="微软雅黑" panose="020B0503020204020204" pitchFamily="34" charset="-122"/>
                <a:ea typeface="微软雅黑" panose="020B0503020204020204" pitchFamily="34" charset="-122"/>
              </a:rPr>
            </a:br>
            <a:r>
              <a:rPr lang="en-US" altLang="zh-CN" sz="4000" dirty="0">
                <a:latin typeface="微软雅黑" panose="020B0503020204020204" pitchFamily="34" charset="-122"/>
                <a:ea typeface="微软雅黑" panose="020B0503020204020204" pitchFamily="34" charset="-122"/>
              </a:rPr>
              <a:t>N1 mode Enabling </a:t>
            </a:r>
            <a:br>
              <a:rPr lang="en-US" altLang="zh-CN" sz="4000" dirty="0">
                <a:latin typeface="微软雅黑" panose="020B0503020204020204" pitchFamily="34" charset="-122"/>
                <a:ea typeface="微软雅黑" panose="020B0503020204020204" pitchFamily="34" charset="-122"/>
              </a:rPr>
            </a:br>
            <a:r>
              <a:rPr lang="en-US" altLang="zh-CN" sz="4000" dirty="0">
                <a:latin typeface="微软雅黑" panose="020B0503020204020204" pitchFamily="34" charset="-122"/>
                <a:ea typeface="微软雅黑" panose="020B0503020204020204" pitchFamily="34" charset="-122"/>
              </a:rPr>
              <a:t>AI </a:t>
            </a:r>
            <a:r>
              <a:rPr lang="en-US" altLang="zh-CN" sz="4000" dirty="0" smtClean="0">
                <a:latin typeface="微软雅黑" panose="020B0503020204020204" pitchFamily="34" charset="-122"/>
                <a:ea typeface="微软雅黑" panose="020B0503020204020204" pitchFamily="34" charset="-122"/>
              </a:rPr>
              <a:t>4.1</a:t>
            </a:r>
            <a:endParaRPr lang="zh-CN" altLang="en-US" sz="4000"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endParaRPr lang="en-US" altLang="zh-CN" dirty="0" smtClean="0">
              <a:latin typeface="微软雅黑" panose="020B0503020204020204" pitchFamily="34" charset="-122"/>
              <a:ea typeface="微软雅黑" panose="020B0503020204020204" pitchFamily="34" charset="-122"/>
            </a:endParaRPr>
          </a:p>
          <a:p>
            <a:r>
              <a:rPr lang="en-US" altLang="zh-CN" dirty="0" smtClean="0">
                <a:latin typeface="微软雅黑" panose="020B0503020204020204" pitchFamily="34" charset="-122"/>
                <a:ea typeface="微软雅黑" panose="020B0503020204020204" pitchFamily="34" charset="-122"/>
              </a:rPr>
              <a:t>Huawei, HiSilicon</a:t>
            </a:r>
            <a:endParaRPr lang="en-US" altLang="zh-CN" dirty="0" smtClean="0">
              <a:latin typeface="微软雅黑" panose="020B0503020204020204" pitchFamily="34" charset="-122"/>
              <a:ea typeface="微软雅黑" panose="020B0503020204020204" pitchFamily="34" charset="-122"/>
            </a:endParaRPr>
          </a:p>
          <a:p>
            <a:r>
              <a:rPr lang="en-US" altLang="zh-CN" dirty="0" smtClean="0">
                <a:latin typeface="微软雅黑" panose="020B0503020204020204" pitchFamily="34" charset="-122"/>
                <a:ea typeface="微软雅黑" panose="020B0503020204020204" pitchFamily="34" charset="-122"/>
              </a:rPr>
              <a:t>2021.04.06</a:t>
            </a:r>
            <a:endParaRPr lang="en-US" altLang="zh-CN" dirty="0">
              <a:latin typeface="微软雅黑" panose="020B0503020204020204" pitchFamily="34" charset="-122"/>
              <a:ea typeface="微软雅黑" panose="020B0503020204020204" pitchFamily="34" charset="-122"/>
            </a:endParaRPr>
          </a:p>
          <a:p>
            <a:endParaRPr lang="en-US" altLang="zh-CN" dirty="0"/>
          </a:p>
        </p:txBody>
      </p:sp>
    </p:spTree>
    <p:extLst>
      <p:ext uri="{BB962C8B-B14F-4D97-AF65-F5344CB8AC3E}">
        <p14:creationId xmlns:p14="http://schemas.microsoft.com/office/powerpoint/2010/main" val="39907909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33926" y="2578936"/>
            <a:ext cx="10515600" cy="1325563"/>
          </a:xfrm>
        </p:spPr>
        <p:txBody>
          <a:bodyPr/>
          <a:lstStyle/>
          <a:p>
            <a:pPr algn="ctr"/>
            <a:r>
              <a:rPr lang="en-US" altLang="zh-CN" dirty="0" smtClean="0">
                <a:latin typeface="微软雅黑" panose="020B0503020204020204" pitchFamily="34" charset="-122"/>
                <a:ea typeface="微软雅黑" panose="020B0503020204020204" pitchFamily="34" charset="-122"/>
              </a:rPr>
              <a:t>Thank you </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3177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微软雅黑" panose="020B0503020204020204" pitchFamily="34" charset="-122"/>
                <a:ea typeface="微软雅黑" panose="020B0503020204020204" pitchFamily="34" charset="-122"/>
              </a:rPr>
              <a:t>Alternatives on the table</a:t>
            </a:r>
            <a:endParaRPr lang="zh-CN" altLang="en-US" dirty="0">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838200" y="1841110"/>
            <a:ext cx="10515600" cy="4351338"/>
          </a:xfrm>
        </p:spPr>
        <p:txBody>
          <a:bodyPr>
            <a:noAutofit/>
          </a:bodyPr>
          <a:lstStyle/>
          <a:p>
            <a:pPr marL="1163638" indent="-1163638" defTabSz="1187798">
              <a:lnSpc>
                <a:spcPct val="100000"/>
              </a:lnSpc>
              <a:spcBef>
                <a:spcPts val="0"/>
              </a:spcBef>
              <a:buNone/>
              <a:tabLst>
                <a:tab pos="1208420" algn="ctr"/>
              </a:tabLst>
              <a:defRPr/>
            </a:pPr>
            <a:r>
              <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rPr>
              <a:t>Alt#1:	</a:t>
            </a:r>
            <a:r>
              <a:rPr lang="en-US" altLang="zh-CN" sz="1800" dirty="0" smtClean="0">
                <a:solidFill>
                  <a:srgbClr val="1D1D1A"/>
                </a:solidFill>
                <a:latin typeface="Microsoft YaHei" panose="020B0503020204020204" pitchFamily="34" charset="-122"/>
                <a:ea typeface="Microsoft YaHei" panose="020B0503020204020204" pitchFamily="34" charset="-122"/>
                <a:cs typeface="Arial" panose="020B0604020202020204" pitchFamily="34" charset="0"/>
              </a:rPr>
              <a:t>No </a:t>
            </a:r>
            <a:r>
              <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rPr>
              <a:t>service continuity</a:t>
            </a:r>
          </a:p>
          <a:p>
            <a:pPr marL="1163638" indent="-1163638" defTabSz="1187798">
              <a:lnSpc>
                <a:spcPct val="100000"/>
              </a:lnSpc>
              <a:spcBef>
                <a:spcPts val="0"/>
              </a:spcBef>
              <a:buNone/>
              <a:tabLst>
                <a:tab pos="1208420" algn="ctr"/>
              </a:tabLst>
              <a:defRPr/>
            </a:pPr>
            <a:endPar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1163638" indent="-1163638" defTabSz="1187798">
              <a:lnSpc>
                <a:spcPct val="100000"/>
              </a:lnSpc>
              <a:spcBef>
                <a:spcPts val="0"/>
              </a:spcBef>
              <a:buNone/>
              <a:tabLst>
                <a:tab pos="1208420" algn="ctr"/>
              </a:tabLst>
              <a:defRPr/>
            </a:pPr>
            <a:r>
              <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rPr>
              <a:t>Alt#2:	</a:t>
            </a:r>
            <a:r>
              <a:rPr lang="en-US" altLang="zh-CN" sz="1800" dirty="0" smtClean="0">
                <a:solidFill>
                  <a:srgbClr val="1D1D1A"/>
                </a:solidFill>
                <a:latin typeface="Microsoft YaHei" panose="020B0503020204020204" pitchFamily="34" charset="-122"/>
                <a:ea typeface="Microsoft YaHei" panose="020B0503020204020204" pitchFamily="34" charset="-122"/>
                <a:cs typeface="Arial" panose="020B0604020202020204" pitchFamily="34" charset="0"/>
              </a:rPr>
              <a:t>When </a:t>
            </a:r>
            <a:r>
              <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rPr>
              <a:t>N1 is enabled, the UE </a:t>
            </a: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releases </a:t>
            </a:r>
            <a:r>
              <a:rPr lang="en-US" altLang="zh-CN" sz="1800" dirty="0">
                <a:latin typeface="Microsoft YaHei" panose="020B0503020204020204" pitchFamily="34" charset="-122"/>
                <a:ea typeface="Microsoft YaHei" panose="020B0503020204020204" pitchFamily="34" charset="-122"/>
                <a:cs typeface="Arial" panose="020B0604020202020204" pitchFamily="34" charset="0"/>
              </a:rPr>
              <a:t>the old PDN connection and </a:t>
            </a: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requests a new </a:t>
            </a:r>
            <a:r>
              <a:rPr lang="en-US" altLang="zh-CN" sz="1800" dirty="0">
                <a:latin typeface="Microsoft YaHei" panose="020B0503020204020204" pitchFamily="34" charset="-122"/>
                <a:ea typeface="Microsoft YaHei" panose="020B0503020204020204" pitchFamily="34" charset="-122"/>
                <a:cs typeface="Arial" panose="020B0604020202020204" pitchFamily="34" charset="0"/>
              </a:rPr>
              <a:t>PDN connection.</a:t>
            </a:r>
            <a:endParaRPr lang="zh-CN" altLang="zh-CN" sz="1800" dirty="0">
              <a:latin typeface="Microsoft YaHei" panose="020B0503020204020204" pitchFamily="34" charset="-122"/>
              <a:ea typeface="Microsoft YaHei" panose="020B0503020204020204" pitchFamily="34" charset="-122"/>
              <a:cs typeface="Arial" panose="020B0604020202020204" pitchFamily="34" charset="0"/>
            </a:endParaRPr>
          </a:p>
          <a:p>
            <a:pPr marL="1163638" indent="-1163638" defTabSz="1187798">
              <a:lnSpc>
                <a:spcPct val="100000"/>
              </a:lnSpc>
              <a:spcBef>
                <a:spcPts val="0"/>
              </a:spcBef>
              <a:buNone/>
              <a:tabLst>
                <a:tab pos="1208420" algn="ctr"/>
              </a:tabLst>
              <a:defRPr/>
            </a:pPr>
            <a:endParaRPr lang="en-US" altLang="zh-CN" sz="1800" dirty="0">
              <a:latin typeface="Microsoft YaHei" panose="020B0503020204020204" pitchFamily="34" charset="-122"/>
              <a:ea typeface="Microsoft YaHei" panose="020B0503020204020204" pitchFamily="34" charset="-122"/>
              <a:cs typeface="Arial" panose="020B0604020202020204" pitchFamily="34" charset="0"/>
            </a:endParaRPr>
          </a:p>
          <a:p>
            <a:pPr marL="1163638" indent="-1163638" defTabSz="1187798">
              <a:lnSpc>
                <a:spcPct val="100000"/>
              </a:lnSpc>
              <a:spcBef>
                <a:spcPts val="0"/>
              </a:spcBef>
              <a:buNone/>
              <a:tabLst>
                <a:tab pos="1208420" algn="ctr"/>
              </a:tabLst>
              <a:defRPr/>
            </a:pPr>
            <a:r>
              <a:rPr lang="en-US" altLang="zh-CN" sz="1800" dirty="0">
                <a:latin typeface="Microsoft YaHei" panose="020B0503020204020204" pitchFamily="34" charset="-122"/>
                <a:ea typeface="Microsoft YaHei" panose="020B0503020204020204" pitchFamily="34" charset="-122"/>
                <a:cs typeface="Arial" panose="020B0604020202020204" pitchFamily="34" charset="0"/>
              </a:rPr>
              <a:t>Alt#3:  		Always send PDU session ID </a:t>
            </a: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regardless of </a:t>
            </a:r>
            <a:r>
              <a:rPr lang="en-US" altLang="zh-CN" sz="1800" dirty="0">
                <a:latin typeface="Microsoft YaHei" panose="020B0503020204020204" pitchFamily="34" charset="-122"/>
                <a:ea typeface="Microsoft YaHei" panose="020B0503020204020204" pitchFamily="34" charset="-122"/>
                <a:cs typeface="Arial" panose="020B0604020202020204" pitchFamily="34" charset="0"/>
              </a:rPr>
              <a:t>N1 </a:t>
            </a:r>
            <a:r>
              <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rPr>
              <a:t>mode status </a:t>
            </a:r>
            <a:endParaRPr lang="zh-CN"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2417763" lvl="0" indent="-2417763" defTabSz="1187798">
              <a:lnSpc>
                <a:spcPct val="100000"/>
              </a:lnSpc>
              <a:spcBef>
                <a:spcPts val="0"/>
              </a:spcBef>
              <a:buNone/>
              <a:tabLst>
                <a:tab pos="1208420" algn="ctr"/>
              </a:tabLst>
              <a:defRPr/>
            </a:pPr>
            <a:endPar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1163638" lvl="0" indent="-1163638" defTabSz="1187798">
              <a:lnSpc>
                <a:spcPct val="100000"/>
              </a:lnSpc>
              <a:spcBef>
                <a:spcPts val="0"/>
              </a:spcBef>
              <a:buNone/>
              <a:tabLst>
                <a:tab pos="1208420" algn="ctr"/>
              </a:tabLst>
              <a:defRPr/>
            </a:pPr>
            <a:r>
              <a:rPr lang="en-US" altLang="zh-CN" sz="1800" dirty="0" smtClean="0">
                <a:solidFill>
                  <a:srgbClr val="1D1D1A"/>
                </a:solidFill>
                <a:latin typeface="Microsoft YaHei" panose="020B0503020204020204" pitchFamily="34" charset="-122"/>
                <a:ea typeface="Microsoft YaHei" panose="020B0503020204020204" pitchFamily="34" charset="-122"/>
                <a:cs typeface="Arial" panose="020B0604020202020204" pitchFamily="34" charset="0"/>
              </a:rPr>
              <a:t>Alt#4: </a:t>
            </a:r>
            <a:r>
              <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rPr>
              <a:t>       	When N1 is enabled, the UE initiates the PDN modification to send the PDU session id and get the 5G parameters.</a:t>
            </a:r>
            <a:endParaRPr lang="zh-CN"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2417763" lvl="0" indent="-2417763" defTabSz="1187798">
              <a:lnSpc>
                <a:spcPct val="100000"/>
              </a:lnSpc>
              <a:spcBef>
                <a:spcPts val="0"/>
              </a:spcBef>
              <a:buNone/>
              <a:tabLst>
                <a:tab pos="1208420" algn="ctr"/>
              </a:tabLst>
              <a:defRPr/>
            </a:pPr>
            <a:endPar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12373" lvl="0" indent="0" defTabSz="1187798">
              <a:lnSpc>
                <a:spcPct val="100000"/>
              </a:lnSpc>
              <a:spcBef>
                <a:spcPts val="0"/>
              </a:spcBef>
              <a:buNone/>
              <a:tabLst>
                <a:tab pos="1208420" algn="ctr"/>
              </a:tabLst>
              <a:defRPr/>
            </a:pPr>
            <a:endPar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12373" lvl="0" indent="0" defTabSz="1187798">
              <a:lnSpc>
                <a:spcPct val="100000"/>
              </a:lnSpc>
              <a:spcBef>
                <a:spcPts val="0"/>
              </a:spcBef>
              <a:buNone/>
              <a:tabLst>
                <a:tab pos="1208420" algn="ctr"/>
              </a:tabLst>
              <a:defRPr/>
            </a:pPr>
            <a:endPar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0" indent="0">
              <a:buNone/>
            </a:pPr>
            <a:endParaRPr lang="zh-CN" altLang="en-US" sz="1800" b="1" dirty="0"/>
          </a:p>
        </p:txBody>
      </p:sp>
      <p:sp>
        <p:nvSpPr>
          <p:cNvPr id="5" name="内容占位符 2"/>
          <p:cNvSpPr txBox="1">
            <a:spLocks/>
          </p:cNvSpPr>
          <p:nvPr/>
        </p:nvSpPr>
        <p:spPr>
          <a:xfrm>
            <a:off x="736908" y="1501989"/>
            <a:ext cx="10733557" cy="4690459"/>
          </a:xfrm>
          <a:prstGeom prst="rect">
            <a:avLst/>
          </a:prstGeom>
        </p:spPr>
        <p:txBody>
          <a:bodyPr lIns="0" tIns="0" rIns="0" bIns="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800" b="0"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p:txBody>
      </p:sp>
    </p:spTree>
    <p:extLst>
      <p:ext uri="{BB962C8B-B14F-4D97-AF65-F5344CB8AC3E}">
        <p14:creationId xmlns:p14="http://schemas.microsoft.com/office/powerpoint/2010/main" val="1796748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p:cNvSpPr txBox="1">
            <a:spLocks/>
          </p:cNvSpPr>
          <p:nvPr/>
        </p:nvSpPr>
        <p:spPr>
          <a:xfrm>
            <a:off x="729175" y="544366"/>
            <a:ext cx="11310425" cy="993400"/>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40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mn-cs"/>
              </a:rPr>
              <a:t>Whether support service continuity or not? </a:t>
            </a:r>
            <a:endParaRPr kumimoji="0" lang="zh-CN" altLang="en-US" sz="40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mn-cs"/>
            </a:endParaRPr>
          </a:p>
        </p:txBody>
      </p:sp>
      <p:sp>
        <p:nvSpPr>
          <p:cNvPr id="7" name="内容占位符 2"/>
          <p:cNvSpPr txBox="1">
            <a:spLocks/>
          </p:cNvSpPr>
          <p:nvPr/>
        </p:nvSpPr>
        <p:spPr>
          <a:xfrm>
            <a:off x="729175" y="1537766"/>
            <a:ext cx="10733557" cy="4690459"/>
          </a:xfrm>
          <a:prstGeom prst="rect">
            <a:avLst/>
          </a:prstGeom>
        </p:spPr>
        <p:txBody>
          <a:bodyPr lIns="0" tIns="0" rIns="0" bIns="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r>
              <a:rPr kumimoji="0" lang="en-US" altLang="zh-CN" sz="1600" b="0" i="0" u="none" strike="noStrike" kern="1200" cap="none" spc="0" normalizeH="0" baseline="0" noProof="0" dirty="0" smtClean="0">
                <a:ln>
                  <a:noFill/>
                </a:ln>
                <a:solidFill>
                  <a:srgbClr val="1D1D1A"/>
                </a:solidFill>
                <a:effectLst/>
                <a:uLnTx/>
                <a:uFillTx/>
              </a:rPr>
              <a:t>Alt#1 and Alt#2 have NO standard impact.  </a:t>
            </a:r>
          </a:p>
          <a:p>
            <a:pPr lvl="0">
              <a:spcBef>
                <a:spcPts val="600"/>
              </a:spcBef>
            </a:pPr>
            <a:endParaRPr lang="en-US" altLang="zh-CN" sz="1600" dirty="0" smtClean="0">
              <a:solidFill>
                <a:srgbClr val="1D1D1A"/>
              </a:solidFill>
            </a:endParaRPr>
          </a:p>
          <a:p>
            <a:pPr lvl="0">
              <a:spcBef>
                <a:spcPts val="600"/>
              </a:spcBef>
            </a:pPr>
            <a:r>
              <a:rPr lang="en-US" altLang="zh-CN" sz="1600" dirty="0" smtClean="0">
                <a:solidFill>
                  <a:srgbClr val="1D1D1A"/>
                </a:solidFill>
              </a:rPr>
              <a:t>However</a:t>
            </a:r>
            <a:r>
              <a:rPr lang="en-US" altLang="zh-CN" sz="1600" dirty="0" smtClean="0">
                <a:solidFill>
                  <a:srgbClr val="1D1D1A"/>
                </a:solidFill>
              </a:rPr>
              <a:t>,  both Alt#1 and Alt#2 will </a:t>
            </a:r>
            <a:r>
              <a:rPr lang="en-US" altLang="zh-CN" sz="1600" dirty="0">
                <a:solidFill>
                  <a:srgbClr val="1D1D1A"/>
                </a:solidFill>
              </a:rPr>
              <a:t>causes service </a:t>
            </a:r>
            <a:r>
              <a:rPr lang="en-US" altLang="zh-CN" sz="1600" dirty="0" smtClean="0">
                <a:solidFill>
                  <a:srgbClr val="1D1D1A"/>
                </a:solidFill>
              </a:rPr>
              <a:t>interruption or even </a:t>
            </a:r>
            <a:r>
              <a:rPr lang="en-US" altLang="zh-CN" sz="1600" dirty="0" smtClean="0">
                <a:solidFill>
                  <a:srgbClr val="1D1D1A"/>
                </a:solidFill>
              </a:rPr>
              <a:t>termination</a:t>
            </a:r>
            <a:r>
              <a:rPr lang="en-US" altLang="zh-CN" sz="1600" dirty="0" smtClean="0">
                <a:solidFill>
                  <a:srgbClr val="1D1D1A"/>
                </a:solidFill>
              </a:rPr>
              <a:t>:</a:t>
            </a:r>
            <a:endParaRPr kumimoji="0" lang="en-US" altLang="zh-CN" sz="1600" b="0" i="0" u="none" strike="noStrike" kern="1200" cap="none" spc="0" normalizeH="0" baseline="0" noProof="0" dirty="0" smtClean="0">
              <a:ln>
                <a:noFill/>
              </a:ln>
              <a:solidFill>
                <a:srgbClr val="1D1D1A"/>
              </a:solidFill>
              <a:effectLst/>
              <a:uLnTx/>
              <a:uFillTx/>
            </a:endParaRPr>
          </a:p>
          <a:p>
            <a:pPr marL="298123" lvl="0" indent="-285750">
              <a:spcBef>
                <a:spcPts val="1200"/>
              </a:spcBef>
              <a:buFont typeface="Arial" panose="020B0604020202020204" pitchFamily="34" charset="0"/>
              <a:buChar char="•"/>
            </a:pPr>
            <a:r>
              <a:rPr lang="en-US" altLang="zh-CN" sz="1600" dirty="0" smtClean="0">
                <a:solidFill>
                  <a:srgbClr val="1D1D1A"/>
                </a:solidFill>
              </a:rPr>
              <a:t>Alt#1: during  </a:t>
            </a:r>
            <a:r>
              <a:rPr kumimoji="0" lang="en-US" altLang="zh-CN" sz="1600" i="0" u="none" strike="noStrike" kern="1200" cap="none" spc="0" normalizeH="0" baseline="0" noProof="0" dirty="0" smtClean="0">
                <a:ln>
                  <a:noFill/>
                </a:ln>
                <a:solidFill>
                  <a:srgbClr val="1D1D1A"/>
                </a:solidFill>
                <a:effectLst/>
                <a:uLnTx/>
                <a:uFillTx/>
              </a:rPr>
              <a:t>interworking</a:t>
            </a:r>
            <a:r>
              <a:rPr lang="zh-CN" altLang="en-US" sz="1600" noProof="0" dirty="0" smtClean="0">
                <a:solidFill>
                  <a:srgbClr val="1D1D1A"/>
                </a:solidFill>
              </a:rPr>
              <a:t>，</a:t>
            </a:r>
            <a:r>
              <a:rPr lang="en-US" altLang="zh-CN" sz="1600" dirty="0" smtClean="0">
                <a:solidFill>
                  <a:srgbClr val="1D1D1A"/>
                </a:solidFill>
              </a:rPr>
              <a:t>i.e., when the UE moves from EPC to 5GC</a:t>
            </a:r>
            <a:r>
              <a:rPr kumimoji="0" lang="en-US" altLang="zh-CN" sz="1600" b="0" i="0" u="none" strike="noStrike" kern="1200" cap="none" spc="0" normalizeH="0" baseline="0" noProof="0" dirty="0" smtClean="0">
                <a:ln>
                  <a:noFill/>
                </a:ln>
                <a:solidFill>
                  <a:srgbClr val="1D1D1A"/>
                </a:solidFill>
                <a:effectLst/>
                <a:uLnTx/>
                <a:uFillTx/>
              </a:rPr>
              <a:t>;</a:t>
            </a:r>
          </a:p>
          <a:p>
            <a:pPr marL="298123" lvl="0" indent="-285750">
              <a:buFont typeface="Arial" panose="020B0604020202020204" pitchFamily="34" charset="0"/>
              <a:buChar char="•"/>
            </a:pPr>
            <a:r>
              <a:rPr lang="en-US" altLang="zh-CN" sz="1600" dirty="0" smtClean="0">
                <a:solidFill>
                  <a:srgbClr val="1D1D1A"/>
                </a:solidFill>
              </a:rPr>
              <a:t>Alt#2  </a:t>
            </a:r>
            <a:r>
              <a:rPr kumimoji="0" lang="en-US" altLang="zh-CN" sz="1600" b="0" i="0" u="none" strike="noStrike" kern="1200" cap="none" spc="0" normalizeH="0" baseline="0" noProof="0" dirty="0" smtClean="0">
                <a:ln>
                  <a:noFill/>
                </a:ln>
                <a:solidFill>
                  <a:srgbClr val="1D1D1A"/>
                </a:solidFill>
                <a:effectLst/>
                <a:uLnTx/>
                <a:uFillTx/>
              </a:rPr>
              <a:t>the moment N1 is enabled;</a:t>
            </a:r>
          </a:p>
          <a:p>
            <a:pPr lvl="0">
              <a:spcBef>
                <a:spcPts val="1200"/>
              </a:spcBef>
            </a:pPr>
            <a:endParaRPr lang="en-US" altLang="zh-CN" sz="1600" dirty="0" smtClean="0">
              <a:solidFill>
                <a:srgbClr val="1D1D1A"/>
              </a:solidFill>
            </a:endParaRPr>
          </a:p>
          <a:p>
            <a:pPr lvl="0">
              <a:spcBef>
                <a:spcPts val="1200"/>
              </a:spcBef>
            </a:pPr>
            <a:r>
              <a:rPr lang="en-US" altLang="zh-CN" sz="1600" dirty="0" smtClean="0">
                <a:solidFill>
                  <a:srgbClr val="1D1D1A"/>
                </a:solidFill>
              </a:rPr>
              <a:t>The </a:t>
            </a:r>
            <a:r>
              <a:rPr lang="en-US" altLang="zh-CN" sz="1600" dirty="0">
                <a:solidFill>
                  <a:srgbClr val="1D1D1A"/>
                </a:solidFill>
              </a:rPr>
              <a:t>UE can be </a:t>
            </a:r>
            <a:r>
              <a:rPr lang="en-US" altLang="zh-CN" sz="1600" dirty="0" smtClean="0">
                <a:solidFill>
                  <a:srgbClr val="1D1D1A"/>
                </a:solidFill>
              </a:rPr>
              <a:t>act</a:t>
            </a:r>
            <a:r>
              <a:rPr lang="en-US" altLang="zh-CN" sz="1600" dirty="0" smtClean="0"/>
              <a:t>ively</a:t>
            </a:r>
            <a:r>
              <a:rPr lang="en-US" altLang="zh-CN" sz="1600" dirty="0" smtClean="0">
                <a:solidFill>
                  <a:srgbClr val="1D1D1A"/>
                </a:solidFill>
              </a:rPr>
              <a:t> </a:t>
            </a:r>
            <a:r>
              <a:rPr lang="en-US" altLang="zh-CN" sz="1600" dirty="0">
                <a:solidFill>
                  <a:srgbClr val="1D1D1A"/>
                </a:solidFill>
              </a:rPr>
              <a:t>communicating, </a:t>
            </a:r>
            <a:r>
              <a:rPr lang="en-US" altLang="zh-CN" sz="1600" dirty="0" smtClean="0">
                <a:solidFill>
                  <a:srgbClr val="1D1D1A"/>
                </a:solidFill>
              </a:rPr>
              <a:t>when </a:t>
            </a:r>
            <a:r>
              <a:rPr lang="en-US" altLang="zh-CN" sz="1600" dirty="0">
                <a:solidFill>
                  <a:srgbClr val="1D1D1A"/>
                </a:solidFill>
              </a:rPr>
              <a:t>the UE performs interworking or when the N1 mode is </a:t>
            </a:r>
            <a:r>
              <a:rPr lang="en-US" altLang="zh-CN" sz="1600" dirty="0" smtClean="0">
                <a:solidFill>
                  <a:srgbClr val="1D1D1A"/>
                </a:solidFill>
              </a:rPr>
              <a:t>enabled</a:t>
            </a:r>
            <a:r>
              <a:rPr lang="en-US" altLang="zh-CN" sz="1600" dirty="0">
                <a:solidFill>
                  <a:srgbClr val="1D1D1A"/>
                </a:solidFill>
              </a:rPr>
              <a:t>,</a:t>
            </a:r>
            <a:r>
              <a:rPr lang="en-US" altLang="zh-CN" sz="1600" dirty="0" smtClean="0">
                <a:solidFill>
                  <a:srgbClr val="1D1D1A"/>
                </a:solidFill>
              </a:rPr>
              <a:t> </a:t>
            </a:r>
            <a:r>
              <a:rPr kumimoji="0" lang="en-US" altLang="zh-CN" sz="1600" b="0" i="0" u="none" strike="noStrike" kern="1200" cap="none" spc="0" normalizeH="0" baseline="0" noProof="0" dirty="0" smtClean="0">
                <a:ln>
                  <a:noFill/>
                </a:ln>
                <a:solidFill>
                  <a:srgbClr val="1D1D1A"/>
                </a:solidFill>
                <a:effectLst/>
                <a:uLnTx/>
                <a:uFillTx/>
              </a:rPr>
              <a:t>e.g., </a:t>
            </a:r>
            <a:r>
              <a:rPr kumimoji="0" lang="en-US" altLang="zh-CN" sz="1600" b="0" i="0" u="none" strike="noStrike" kern="1200" cap="none" spc="0" normalizeH="0" baseline="0" noProof="0" dirty="0" smtClean="0">
                <a:ln>
                  <a:noFill/>
                </a:ln>
                <a:effectLst/>
                <a:uLnTx/>
                <a:uFillTx/>
              </a:rPr>
              <a:t>voice service and online gaming</a:t>
            </a:r>
            <a:r>
              <a:rPr kumimoji="0" lang="en-US" altLang="zh-CN" sz="1600" b="0" i="0" u="none" strike="noStrike" kern="1200" cap="none" spc="0" normalizeH="0" baseline="0" noProof="0" dirty="0" smtClean="0">
                <a:ln>
                  <a:noFill/>
                </a:ln>
                <a:solidFill>
                  <a:srgbClr val="1D1D1A"/>
                </a:solidFill>
                <a:effectLst/>
                <a:uLnTx/>
                <a:uFillTx/>
              </a:rPr>
              <a:t>.  </a:t>
            </a:r>
            <a:endParaRPr kumimoji="0" lang="en-US" altLang="zh-CN" sz="1600" b="0" i="0" u="none" strike="noStrike" kern="1200" cap="none" spc="0" normalizeH="0" baseline="0" noProof="0" dirty="0" smtClean="0">
              <a:ln>
                <a:noFill/>
              </a:ln>
              <a:solidFill>
                <a:srgbClr val="1D1D1A"/>
              </a:solidFill>
              <a:effectLst/>
              <a:uLnTx/>
              <a:uFillTx/>
            </a:endParaRPr>
          </a:p>
          <a:p>
            <a:pPr lvl="0">
              <a:spcBef>
                <a:spcPts val="1200"/>
              </a:spcBef>
            </a:pPr>
            <a:endParaRPr lang="en-US" altLang="zh-CN" sz="2000" dirty="0" smtClean="0">
              <a:solidFill>
                <a:srgbClr val="1D1D1A"/>
              </a:solidFill>
            </a:endParaRPr>
          </a:p>
          <a:p>
            <a:pPr marL="1701800" lvl="0" indent="-1701800" defTabSz="914478">
              <a:spcBef>
                <a:spcPts val="1200"/>
              </a:spcBef>
            </a:pPr>
            <a:endParaRPr lang="en-US" altLang="zh-CN" dirty="0" smtClean="0">
              <a:solidFill>
                <a:srgbClr val="1D1D1A"/>
              </a:solidFill>
              <a:cs typeface="+mn-cs"/>
            </a:endParaRPr>
          </a:p>
          <a:p>
            <a:pPr marL="1701800" lvl="0" indent="-1701800" defTabSz="914478">
              <a:spcBef>
                <a:spcPts val="1200"/>
              </a:spcBef>
            </a:pPr>
            <a:r>
              <a:rPr lang="en-US" altLang="zh-CN" dirty="0" smtClean="0">
                <a:solidFill>
                  <a:srgbClr val="1D1D1A"/>
                </a:solidFill>
                <a:cs typeface="+mn-cs"/>
              </a:rPr>
              <a:t>Observation </a:t>
            </a:r>
            <a:r>
              <a:rPr lang="en-US" altLang="zh-CN" dirty="0">
                <a:solidFill>
                  <a:srgbClr val="1D1D1A"/>
                </a:solidFill>
                <a:cs typeface="+mn-cs"/>
              </a:rPr>
              <a:t>1: both </a:t>
            </a:r>
            <a:r>
              <a:rPr lang="en-US" altLang="zh-CN" dirty="0">
                <a:solidFill>
                  <a:srgbClr val="1D1D1A"/>
                </a:solidFill>
                <a:cs typeface="+mn-cs"/>
              </a:rPr>
              <a:t>Alt#1 and Alt#2 will causes service interruption or even termination</a:t>
            </a:r>
            <a:endParaRPr lang="en-US" altLang="zh-CN" dirty="0">
              <a:solidFill>
                <a:srgbClr val="1D1D1A"/>
              </a:solidFill>
              <a:cs typeface="+mn-cs"/>
            </a:endParaRPr>
          </a:p>
          <a:p>
            <a:pPr marL="1701800" marR="0" lvl="0" indent="-1701800" defTabSz="914478" fontAlgn="auto">
              <a:lnSpc>
                <a:spcPct val="100000"/>
              </a:lnSpc>
              <a:spcBef>
                <a:spcPts val="0"/>
              </a:spcBef>
              <a:spcAft>
                <a:spcPts val="0"/>
              </a:spcAft>
              <a:buClrTx/>
              <a:buSzTx/>
              <a:buFontTx/>
              <a:buNone/>
              <a:tabLst>
                <a:tab pos="1208420" algn="ctr"/>
              </a:tabLst>
              <a:defRPr/>
            </a:pPr>
            <a:endParaRPr lang="zh-CN" altLang="en-US" dirty="0">
              <a:solidFill>
                <a:srgbClr val="1D1D1A"/>
              </a:solidFill>
              <a:cs typeface="+mn-cs"/>
            </a:endParaRPr>
          </a:p>
        </p:txBody>
      </p:sp>
    </p:spTree>
    <p:extLst>
      <p:ext uri="{BB962C8B-B14F-4D97-AF65-F5344CB8AC3E}">
        <p14:creationId xmlns:p14="http://schemas.microsoft.com/office/powerpoint/2010/main" val="1418100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45986"/>
            <a:ext cx="10515600" cy="1325563"/>
          </a:xfrm>
        </p:spPr>
        <p:txBody>
          <a:bodyPr>
            <a:normAutofit/>
          </a:bodyPr>
          <a:lstStyle/>
          <a:p>
            <a:r>
              <a:rPr lang="en-US" altLang="zh-CN" sz="4000" dirty="0" smtClean="0">
                <a:latin typeface="微软雅黑" panose="020B0503020204020204" pitchFamily="34" charset="-122"/>
                <a:ea typeface="微软雅黑" panose="020B0503020204020204" pitchFamily="34" charset="-122"/>
              </a:rPr>
              <a:t>Service </a:t>
            </a:r>
            <a:r>
              <a:rPr lang="en-US" altLang="zh-CN" sz="4000" dirty="0" smtClean="0">
                <a:latin typeface="微软雅黑" panose="020B0503020204020204" pitchFamily="34" charset="-122"/>
                <a:ea typeface="微软雅黑" panose="020B0503020204020204" pitchFamily="34" charset="-122"/>
              </a:rPr>
              <a:t>Continuity Needs To Be </a:t>
            </a:r>
            <a:r>
              <a:rPr lang="en-US" altLang="zh-CN" sz="4000" dirty="0">
                <a:latin typeface="微软雅黑" panose="020B0503020204020204" pitchFamily="34" charset="-122"/>
                <a:ea typeface="微软雅黑" panose="020B0503020204020204" pitchFamily="34" charset="-122"/>
              </a:rPr>
              <a:t>S</a:t>
            </a:r>
            <a:r>
              <a:rPr lang="en-US" altLang="zh-CN" sz="4000" dirty="0" smtClean="0">
                <a:latin typeface="微软雅黑" panose="020B0503020204020204" pitchFamily="34" charset="-122"/>
                <a:ea typeface="微软雅黑" panose="020B0503020204020204" pitchFamily="34" charset="-122"/>
              </a:rPr>
              <a:t>upported</a:t>
            </a:r>
            <a:endParaRPr lang="zh-CN" altLang="en-US" sz="4000" dirty="0">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838200" y="1841110"/>
            <a:ext cx="10515600" cy="4351338"/>
          </a:xfrm>
        </p:spPr>
        <p:txBody>
          <a:bodyPr>
            <a:noAutofit/>
          </a:bodyPr>
          <a:lstStyle/>
          <a:p>
            <a:pPr marL="1163638" indent="-1163638" defTabSz="1187798">
              <a:lnSpc>
                <a:spcPct val="100000"/>
              </a:lnSpc>
              <a:spcBef>
                <a:spcPts val="0"/>
              </a:spcBef>
              <a:buNone/>
              <a:tabLst>
                <a:tab pos="1208420" algn="ctr"/>
              </a:tabLst>
              <a:defRPr/>
            </a:pPr>
            <a:r>
              <a:rPr lang="en-US" altLang="zh-CN" sz="2400" b="1" dirty="0" smtClean="0">
                <a:solidFill>
                  <a:srgbClr val="1D1D1A"/>
                </a:solidFill>
                <a:latin typeface="Microsoft YaHei" panose="020B0503020204020204" pitchFamily="34" charset="-122"/>
                <a:ea typeface="Microsoft YaHei" panose="020B0503020204020204" pitchFamily="34" charset="-122"/>
                <a:cs typeface="Arial" panose="020B0604020202020204" pitchFamily="34" charset="0"/>
              </a:rPr>
              <a:t>Proposal 1:  </a:t>
            </a:r>
            <a:r>
              <a:rPr lang="en-US" altLang="zh-CN" sz="2400" dirty="0" smtClean="0">
                <a:solidFill>
                  <a:srgbClr val="1D1D1A"/>
                </a:solidFill>
                <a:latin typeface="Microsoft YaHei" panose="020B0503020204020204" pitchFamily="34" charset="-122"/>
                <a:ea typeface="Microsoft YaHei" panose="020B0503020204020204" pitchFamily="34" charset="-122"/>
                <a:cs typeface="Arial" panose="020B0604020202020204" pitchFamily="34" charset="0"/>
              </a:rPr>
              <a:t>Support service continuity when the N1 is enabled.</a:t>
            </a:r>
          </a:p>
          <a:p>
            <a:pPr marL="1163638" indent="-806450" defTabSz="1187798">
              <a:lnSpc>
                <a:spcPct val="100000"/>
              </a:lnSpc>
              <a:spcBef>
                <a:spcPts val="0"/>
              </a:spcBef>
              <a:buNone/>
              <a:tabLst>
                <a:tab pos="1208420" algn="ctr"/>
              </a:tabLst>
              <a:defRPr/>
            </a:pPr>
            <a:endParaRPr lang="en-US" altLang="zh-CN" sz="1800" dirty="0" smtClean="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endParaRPr>
          </a:p>
          <a:p>
            <a:pPr marL="1163638" indent="-806450" defTabSz="1187798">
              <a:lnSpc>
                <a:spcPct val="100000"/>
              </a:lnSpc>
              <a:spcBef>
                <a:spcPts val="0"/>
              </a:spcBef>
              <a:buNone/>
              <a:tabLst>
                <a:tab pos="1208420" algn="ctr"/>
              </a:tabLst>
              <a:defRPr/>
            </a:pPr>
            <a:r>
              <a:rPr lang="en-US" altLang="zh-CN" sz="1800" dirty="0" smtClean="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rPr>
              <a:t>Alt#1</a:t>
            </a:r>
            <a:r>
              <a:rPr lang="en-US" altLang="zh-CN" sz="1800" dirty="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rPr>
              <a:t>:	</a:t>
            </a:r>
            <a:r>
              <a:rPr lang="en-US" altLang="zh-CN" sz="1800" dirty="0" smtClean="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rPr>
              <a:t>No </a:t>
            </a:r>
            <a:r>
              <a:rPr lang="en-US" altLang="zh-CN" sz="1800" dirty="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rPr>
              <a:t>service continuity</a:t>
            </a:r>
          </a:p>
          <a:p>
            <a:pPr marL="1163638" indent="-806450" defTabSz="1187798">
              <a:lnSpc>
                <a:spcPct val="100000"/>
              </a:lnSpc>
              <a:spcBef>
                <a:spcPts val="0"/>
              </a:spcBef>
              <a:buNone/>
              <a:tabLst>
                <a:tab pos="1208420" algn="ctr"/>
              </a:tabLst>
              <a:defRPr/>
            </a:pPr>
            <a:endParaRPr lang="en-US" altLang="zh-CN" sz="1800" dirty="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endParaRPr>
          </a:p>
          <a:p>
            <a:pPr marL="1163638" indent="-806450" defTabSz="1187798">
              <a:lnSpc>
                <a:spcPct val="100000"/>
              </a:lnSpc>
              <a:spcBef>
                <a:spcPts val="0"/>
              </a:spcBef>
              <a:buNone/>
              <a:tabLst>
                <a:tab pos="1208420" algn="ctr"/>
              </a:tabLst>
              <a:defRPr/>
            </a:pPr>
            <a:r>
              <a:rPr lang="en-US" altLang="zh-CN" sz="1800" dirty="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rPr>
              <a:t>Alt#2:	</a:t>
            </a:r>
            <a:r>
              <a:rPr lang="en-US" altLang="zh-CN" sz="1800" dirty="0" smtClean="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rPr>
              <a:t>When </a:t>
            </a:r>
            <a:r>
              <a:rPr lang="en-US" altLang="zh-CN" sz="1800" dirty="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rPr>
              <a:t>N1 is enabled, the UE release the old PDN connection and request new PDN connection.</a:t>
            </a:r>
            <a:endParaRPr lang="zh-CN" altLang="zh-CN" sz="1800" dirty="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endParaRPr>
          </a:p>
          <a:p>
            <a:pPr marL="1163638" indent="-806450" defTabSz="1187798">
              <a:lnSpc>
                <a:spcPct val="100000"/>
              </a:lnSpc>
              <a:spcBef>
                <a:spcPts val="0"/>
              </a:spcBef>
              <a:buNone/>
              <a:tabLst>
                <a:tab pos="1208420" algn="ctr"/>
              </a:tabLst>
              <a:defRPr/>
            </a:pPr>
            <a:endParaRPr lang="zh-CN"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1163638" indent="-806450" defTabSz="1187798">
              <a:lnSpc>
                <a:spcPct val="100000"/>
              </a:lnSpc>
              <a:spcBef>
                <a:spcPts val="0"/>
              </a:spcBef>
              <a:buNone/>
              <a:tabLst>
                <a:tab pos="1208420" algn="ctr"/>
              </a:tabLst>
              <a:defRPr/>
            </a:pPr>
            <a:endPar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1163638" indent="-806450" defTabSz="1187798">
              <a:lnSpc>
                <a:spcPct val="100000"/>
              </a:lnSpc>
              <a:spcBef>
                <a:spcPts val="0"/>
              </a:spcBef>
              <a:buNone/>
              <a:tabLst>
                <a:tab pos="1208420" algn="ctr"/>
              </a:tabLst>
              <a:defRPr/>
            </a:pPr>
            <a:r>
              <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rPr>
              <a:t>Alt#3:  		Always send PDU session ID regardless N1 mode status </a:t>
            </a:r>
            <a:endParaRPr lang="zh-CN"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1163638" lvl="0" indent="-806450" defTabSz="1187798">
              <a:lnSpc>
                <a:spcPct val="100000"/>
              </a:lnSpc>
              <a:spcBef>
                <a:spcPts val="0"/>
              </a:spcBef>
              <a:buNone/>
              <a:tabLst>
                <a:tab pos="1208420" algn="ctr"/>
              </a:tabLst>
              <a:defRPr/>
            </a:pPr>
            <a:endPar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1163638" lvl="0" indent="-806450" defTabSz="1187798">
              <a:lnSpc>
                <a:spcPct val="100000"/>
              </a:lnSpc>
              <a:spcBef>
                <a:spcPts val="0"/>
              </a:spcBef>
              <a:buNone/>
              <a:tabLst>
                <a:tab pos="1208420" algn="ctr"/>
              </a:tabLst>
              <a:defRPr/>
            </a:pPr>
            <a:r>
              <a:rPr lang="en-US" altLang="zh-CN" sz="1800" dirty="0" smtClean="0">
                <a:solidFill>
                  <a:srgbClr val="1D1D1A"/>
                </a:solidFill>
                <a:latin typeface="Microsoft YaHei" panose="020B0503020204020204" pitchFamily="34" charset="-122"/>
                <a:ea typeface="Microsoft YaHei" panose="020B0503020204020204" pitchFamily="34" charset="-122"/>
                <a:cs typeface="Arial" panose="020B0604020202020204" pitchFamily="34" charset="0"/>
              </a:rPr>
              <a:t>Alt#4: </a:t>
            </a:r>
            <a:r>
              <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rPr>
              <a:t> </a:t>
            </a:r>
            <a:r>
              <a:rPr lang="en-US" altLang="zh-CN" sz="1800" dirty="0" smtClean="0">
                <a:solidFill>
                  <a:srgbClr val="1D1D1A"/>
                </a:solidFill>
                <a:latin typeface="Microsoft YaHei" panose="020B0503020204020204" pitchFamily="34" charset="-122"/>
                <a:ea typeface="Microsoft YaHei" panose="020B0503020204020204" pitchFamily="34" charset="-122"/>
                <a:cs typeface="Arial" panose="020B0604020202020204" pitchFamily="34" charset="0"/>
              </a:rPr>
              <a:t>When </a:t>
            </a:r>
            <a:r>
              <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rPr>
              <a:t>N1 is enabled, the UE initiates the PDN modification to send the PDU session id and get the 5G parameters.</a:t>
            </a:r>
            <a:endParaRPr lang="zh-CN"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2417763" lvl="0" indent="-2417763" defTabSz="1187798">
              <a:lnSpc>
                <a:spcPct val="100000"/>
              </a:lnSpc>
              <a:spcBef>
                <a:spcPts val="0"/>
              </a:spcBef>
              <a:buNone/>
              <a:tabLst>
                <a:tab pos="1208420" algn="ctr"/>
              </a:tabLst>
              <a:defRPr/>
            </a:pPr>
            <a:endPar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12373" lvl="0" indent="0" defTabSz="1187798">
              <a:lnSpc>
                <a:spcPct val="100000"/>
              </a:lnSpc>
              <a:spcBef>
                <a:spcPts val="0"/>
              </a:spcBef>
              <a:buNone/>
              <a:tabLst>
                <a:tab pos="1208420" algn="ctr"/>
              </a:tabLst>
              <a:defRPr/>
            </a:pPr>
            <a:r>
              <a:rPr lang="en-US" altLang="zh-CN" sz="1800" dirty="0" smtClean="0">
                <a:latin typeface="Microsoft YaHei" panose="020B0503020204020204" pitchFamily="34" charset="-122"/>
                <a:ea typeface="Microsoft YaHei" panose="020B0503020204020204" pitchFamily="34" charset="-122"/>
                <a:cs typeface="Arial" panose="020B0604020202020204" pitchFamily="34" charset="0"/>
              </a:rPr>
              <a:t>This leaves Alt#3 and Alt#4 as possible alternatives to choose between.</a:t>
            </a:r>
            <a:endParaRPr lang="en-US" altLang="zh-CN" sz="1800" dirty="0">
              <a:latin typeface="Microsoft YaHei" panose="020B0503020204020204" pitchFamily="34" charset="-122"/>
              <a:ea typeface="Microsoft YaHei" panose="020B0503020204020204" pitchFamily="34" charset="-122"/>
              <a:cs typeface="Arial" panose="020B0604020202020204" pitchFamily="34" charset="0"/>
            </a:endParaRPr>
          </a:p>
          <a:p>
            <a:pPr marL="12373" lvl="0" indent="0" defTabSz="1187798">
              <a:lnSpc>
                <a:spcPct val="100000"/>
              </a:lnSpc>
              <a:spcBef>
                <a:spcPts val="0"/>
              </a:spcBef>
              <a:buNone/>
              <a:tabLst>
                <a:tab pos="1208420" algn="ctr"/>
              </a:tabLst>
              <a:defRPr/>
            </a:pPr>
            <a:endPar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0" lvl="0" indent="0">
              <a:spcBef>
                <a:spcPts val="1200"/>
              </a:spcBef>
              <a:buNone/>
            </a:pPr>
            <a:endPar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0" indent="0">
              <a:buNone/>
            </a:pPr>
            <a:endParaRPr lang="zh-CN" altLang="en-US" sz="1800" b="1" dirty="0"/>
          </a:p>
        </p:txBody>
      </p:sp>
      <p:sp>
        <p:nvSpPr>
          <p:cNvPr id="5" name="内容占位符 2"/>
          <p:cNvSpPr txBox="1">
            <a:spLocks/>
          </p:cNvSpPr>
          <p:nvPr/>
        </p:nvSpPr>
        <p:spPr>
          <a:xfrm>
            <a:off x="736908" y="1501989"/>
            <a:ext cx="10733557" cy="4690459"/>
          </a:xfrm>
          <a:prstGeom prst="rect">
            <a:avLst/>
          </a:prstGeom>
        </p:spPr>
        <p:txBody>
          <a:bodyPr lIns="0" tIns="0" rIns="0" bIns="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800" b="0"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p:txBody>
      </p:sp>
    </p:spTree>
    <p:extLst>
      <p:ext uri="{BB962C8B-B14F-4D97-AF65-F5344CB8AC3E}">
        <p14:creationId xmlns:p14="http://schemas.microsoft.com/office/powerpoint/2010/main" val="11417693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1"/>
          <p:cNvSpPr txBox="1">
            <a:spLocks/>
          </p:cNvSpPr>
          <p:nvPr/>
        </p:nvSpPr>
        <p:spPr>
          <a:xfrm>
            <a:off x="729175" y="456134"/>
            <a:ext cx="10740640" cy="993400"/>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marL="0" marR="0" lvl="0" indent="0" algn="l" defTabSz="1187798" rtl="0" eaLnBrk="1" fontAlgn="auto" latinLnBrk="0" hangingPunct="1">
              <a:lnSpc>
                <a:spcPts val="3430"/>
              </a:lnSpc>
              <a:spcBef>
                <a:spcPts val="0"/>
              </a:spcBef>
              <a:spcAft>
                <a:spcPts val="0"/>
              </a:spcAft>
              <a:buClrTx/>
              <a:buSzTx/>
              <a:buFont typeface="Arial" panose="020B0604020202020204" pitchFamily="34" charset="0"/>
              <a:buNone/>
              <a:tabLst/>
              <a:defRPr/>
            </a:pPr>
            <a:r>
              <a:rPr kumimoji="0" lang="en-US" altLang="zh-CN" sz="32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Impact analysis </a:t>
            </a:r>
            <a:r>
              <a:rPr kumimoji="0" lang="en-US" altLang="zh-CN" sz="3200" b="0" i="0" u="none" strike="noStrike" kern="1200" cap="none" spc="0" normalizeH="0" baseline="0" noProof="0" dirty="0" smtClean="0">
                <a:ln>
                  <a:noFill/>
                </a:ln>
                <a:effectLst/>
                <a:uLnTx/>
                <a:uFillTx/>
                <a:latin typeface="微软雅黑" panose="020B0503020204020204" pitchFamily="34" charset="-122"/>
                <a:ea typeface="微软雅黑" panose="020B0503020204020204" pitchFamily="34" charset="-122"/>
              </a:rPr>
              <a:t>of</a:t>
            </a:r>
            <a:r>
              <a:rPr kumimoji="0" lang="en-US" altLang="zh-CN" sz="3200" b="0" i="0" u="none" strike="noStrike" kern="1200" cap="none" spc="0" normalizeH="0" noProof="0" dirty="0" smtClean="0">
                <a:ln>
                  <a:noFill/>
                </a:ln>
                <a:solidFill>
                  <a:srgbClr val="1D1D1A"/>
                </a:solidFill>
                <a:effectLst/>
                <a:uLnTx/>
                <a:uFillTx/>
                <a:latin typeface="微软雅黑" panose="020B0503020204020204" pitchFamily="34" charset="-122"/>
                <a:ea typeface="微软雅黑" panose="020B0503020204020204" pitchFamily="34" charset="-122"/>
              </a:rPr>
              <a:t> Alt#3</a:t>
            </a:r>
            <a:endParaRPr kumimoji="0" lang="zh-CN" altLang="en-US" sz="3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p:txBody>
      </p:sp>
      <p:pic>
        <p:nvPicPr>
          <p:cNvPr id="80" name="图片 79"/>
          <p:cNvPicPr>
            <a:picLocks noChangeAspect="1"/>
          </p:cNvPicPr>
          <p:nvPr/>
        </p:nvPicPr>
        <p:blipFill>
          <a:blip r:embed="rId2"/>
          <a:stretch>
            <a:fillRect/>
          </a:stretch>
        </p:blipFill>
        <p:spPr>
          <a:xfrm>
            <a:off x="1079716" y="1182417"/>
            <a:ext cx="8825674" cy="3118515"/>
          </a:xfrm>
          <a:prstGeom prst="rect">
            <a:avLst/>
          </a:prstGeom>
        </p:spPr>
      </p:pic>
      <p:grpSp>
        <p:nvGrpSpPr>
          <p:cNvPr id="81" name="组合 80"/>
          <p:cNvGrpSpPr/>
          <p:nvPr/>
        </p:nvGrpSpPr>
        <p:grpSpPr>
          <a:xfrm>
            <a:off x="7720257" y="3141020"/>
            <a:ext cx="333939" cy="344943"/>
            <a:chOff x="10709980" y="3487916"/>
            <a:chExt cx="320511" cy="320511"/>
          </a:xfrm>
        </p:grpSpPr>
        <p:sp>
          <p:nvSpPr>
            <p:cNvPr id="82" name="矩形 81"/>
            <p:cNvSpPr/>
            <p:nvPr/>
          </p:nvSpPr>
          <p:spPr>
            <a:xfrm rot="2700000">
              <a:off x="10840825" y="3487917"/>
              <a:ext cx="58822" cy="320511"/>
            </a:xfrm>
            <a:prstGeom prst="rect">
              <a:avLst/>
            </a:prstGeom>
            <a:solidFill>
              <a:srgbClr val="E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rot="-2700000">
              <a:off x="10840826" y="3487916"/>
              <a:ext cx="58823" cy="320511"/>
            </a:xfrm>
            <a:prstGeom prst="rect">
              <a:avLst/>
            </a:prstGeom>
            <a:solidFill>
              <a:srgbClr val="E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2307120" y="3991032"/>
            <a:ext cx="406756" cy="404269"/>
            <a:chOff x="10709980" y="3487916"/>
            <a:chExt cx="320511" cy="320511"/>
          </a:xfrm>
        </p:grpSpPr>
        <p:sp>
          <p:nvSpPr>
            <p:cNvPr id="85" name="矩形 84"/>
            <p:cNvSpPr/>
            <p:nvPr/>
          </p:nvSpPr>
          <p:spPr>
            <a:xfrm rot="2700000">
              <a:off x="10840825" y="3487917"/>
              <a:ext cx="58822" cy="320511"/>
            </a:xfrm>
            <a:prstGeom prst="rect">
              <a:avLst/>
            </a:prstGeom>
            <a:solidFill>
              <a:srgbClr val="E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rot="-2700000">
              <a:off x="10840826" y="3487916"/>
              <a:ext cx="58823" cy="320511"/>
            </a:xfrm>
            <a:prstGeom prst="rect">
              <a:avLst/>
            </a:prstGeom>
            <a:solidFill>
              <a:srgbClr val="E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内容占位符 5"/>
          <p:cNvSpPr txBox="1">
            <a:spLocks/>
          </p:cNvSpPr>
          <p:nvPr/>
        </p:nvSpPr>
        <p:spPr>
          <a:xfrm>
            <a:off x="627575" y="4459722"/>
            <a:ext cx="10342339" cy="1991023"/>
          </a:xfrm>
          <a:prstGeom prst="rect">
            <a:avLst/>
          </a:prstGeom>
          <a:solidFill>
            <a:srgbClr val="FFFFFF"/>
          </a:solidFill>
        </p:spPr>
        <p:txBody>
          <a:bodyPr lIns="0" tIns="0" rIns="0" bIns="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360363" marR="0" lvl="0" indent="-184150" algn="l" defTabSz="1187798" rtl="0" eaLnBrk="1" fontAlgn="auto" latinLnBrk="0" hangingPunct="1">
              <a:lnSpc>
                <a:spcPct val="100000"/>
              </a:lnSpc>
              <a:spcBef>
                <a:spcPts val="0"/>
              </a:spcBef>
              <a:spcAft>
                <a:spcPts val="900"/>
              </a:spcAft>
              <a:buClrTx/>
              <a:buSzTx/>
              <a:buFontTx/>
              <a:buNone/>
              <a:tabLst>
                <a:tab pos="1208420" algn="ctr"/>
              </a:tabLst>
              <a:defRPr/>
            </a:pPr>
            <a:r>
              <a:rPr kumimoji="0" lang="en-GB" altLang="zh-CN" sz="11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2.	The source eNodeB sends Handover Required (Direct Forwarding Path Availability, Source to Target transparent container, target eNodeB Identity, CSG ID, CSG access mode, target TAI, S1AP Cause) to the source MME</a:t>
            </a:r>
            <a:r>
              <a:rPr kumimoji="0" lang="en-US" altLang="zh-CN" sz="11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a:t>
            </a:r>
          </a:p>
          <a:p>
            <a:pPr marL="360363" marR="0" lvl="0" indent="-184150" algn="l" defTabSz="1187798" rtl="0" eaLnBrk="1" fontAlgn="auto" latinLnBrk="0" hangingPunct="1">
              <a:lnSpc>
                <a:spcPct val="100000"/>
              </a:lnSpc>
              <a:spcBef>
                <a:spcPts val="0"/>
              </a:spcBef>
              <a:spcAft>
                <a:spcPts val="900"/>
              </a:spcAft>
              <a:buClrTx/>
              <a:buSzTx/>
              <a:buFontTx/>
              <a:buNone/>
              <a:tabLst>
                <a:tab pos="1208420" algn="ctr"/>
              </a:tabLst>
              <a:defRPr/>
            </a:pPr>
            <a:r>
              <a:rPr kumimoji="0" lang="en-GB" altLang="zh-CN" sz="11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7.  The SMF+PGW-C (default V-SMF in the case of home-routed roaming scenario only) sends a </a:t>
            </a:r>
            <a:r>
              <a:rPr kumimoji="0" lang="en-GB" altLang="zh-CN" sz="1100" b="0" i="0" u="none" strike="noStrike" kern="1200" cap="none" spc="0" normalizeH="0" baseline="0" noProof="0" dirty="0" err="1" smtClean="0">
                <a:ln>
                  <a:noFill/>
                </a:ln>
                <a:solidFill>
                  <a:srgbClr val="1D1D1A"/>
                </a:solidFill>
                <a:effectLst/>
                <a:uLnTx/>
                <a:uFillTx/>
                <a:latin typeface="微软雅黑" panose="020B0503020204020204" pitchFamily="34" charset="-122"/>
                <a:ea typeface="微软雅黑" panose="020B0503020204020204" pitchFamily="34" charset="-122"/>
              </a:rPr>
              <a:t>Nsmf_PDUSession_CreateSMContext</a:t>
            </a:r>
            <a:r>
              <a:rPr kumimoji="0" lang="en-GB" altLang="zh-CN" sz="11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 Response (</a:t>
            </a:r>
            <a:r>
              <a:rPr kumimoji="0" lang="en-GB" altLang="zh-CN" sz="1100" b="0" i="0" u="none" strike="noStrike" kern="1200" cap="none" spc="0" normalizeH="0" baseline="0" noProof="0" dirty="0" smtClean="0">
                <a:ln>
                  <a:noFill/>
                </a:ln>
                <a:solidFill>
                  <a:srgbClr val="1D1D1A"/>
                </a:solidFill>
                <a:effectLst/>
                <a:highlight>
                  <a:srgbClr val="FFFF00"/>
                </a:highlight>
                <a:uLnTx/>
                <a:uFillTx/>
                <a:latin typeface="微软雅黑" panose="020B0503020204020204" pitchFamily="34" charset="-122"/>
                <a:ea typeface="微软雅黑" panose="020B0503020204020204" pitchFamily="34" charset="-122"/>
              </a:rPr>
              <a:t>PDU Session ID, S-NSSAI, N2 SM Information (PDU Session ID, S-NSSAI, QFI(s), </a:t>
            </a:r>
            <a:r>
              <a:rPr kumimoji="0" lang="en-GB" altLang="zh-CN" sz="1100" b="0" i="0" u="none" strike="noStrike" kern="1200" cap="none" spc="0" normalizeH="0" baseline="0" noProof="0" dirty="0" err="1" smtClean="0">
                <a:ln>
                  <a:noFill/>
                </a:ln>
                <a:solidFill>
                  <a:srgbClr val="1D1D1A"/>
                </a:solidFill>
                <a:effectLst/>
                <a:highlight>
                  <a:srgbClr val="FFFF00"/>
                </a:highlight>
                <a:uLnTx/>
                <a:uFillTx/>
                <a:latin typeface="微软雅黑" panose="020B0503020204020204" pitchFamily="34" charset="-122"/>
                <a:ea typeface="微软雅黑" panose="020B0503020204020204" pitchFamily="34" charset="-122"/>
              </a:rPr>
              <a:t>QoS</a:t>
            </a:r>
            <a:r>
              <a:rPr kumimoji="0" lang="en-GB" altLang="zh-CN" sz="1100" b="0" i="0" u="none" strike="noStrike" kern="1200" cap="none" spc="0" normalizeH="0" baseline="0" noProof="0" dirty="0" smtClean="0">
                <a:ln>
                  <a:noFill/>
                </a:ln>
                <a:solidFill>
                  <a:srgbClr val="1D1D1A"/>
                </a:solidFill>
                <a:effectLst/>
                <a:highlight>
                  <a:srgbClr val="FFFF00"/>
                </a:highlight>
                <a:uLnTx/>
                <a:uFillTx/>
                <a:latin typeface="微软雅黑" panose="020B0503020204020204" pitchFamily="34" charset="-122"/>
                <a:ea typeface="微软雅黑" panose="020B0503020204020204" pitchFamily="34" charset="-122"/>
              </a:rPr>
              <a:t> Profile(s), EPS Bearer Setup List, Mapping between EBI(s) and QFI(s), CN Tunnel-Info, cause code)</a:t>
            </a:r>
            <a:r>
              <a:rPr kumimoji="0" lang="en-GB" altLang="zh-CN" sz="11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 to the initial AMF.</a:t>
            </a:r>
          </a:p>
          <a:p>
            <a:pPr marL="404813" marR="0" lvl="0" indent="-228600" algn="l" defTabSz="1187798" rtl="0" eaLnBrk="1" fontAlgn="auto" latinLnBrk="0" hangingPunct="1">
              <a:lnSpc>
                <a:spcPct val="100000"/>
              </a:lnSpc>
              <a:spcBef>
                <a:spcPts val="0"/>
              </a:spcBef>
              <a:spcAft>
                <a:spcPts val="900"/>
              </a:spcAft>
              <a:buClrTx/>
              <a:buSzTx/>
              <a:buFontTx/>
              <a:buAutoNum type="arabicPeriod" startAt="9"/>
              <a:tabLst>
                <a:tab pos="1208420" algn="ctr"/>
              </a:tabLst>
              <a:defRPr/>
            </a:pPr>
            <a:r>
              <a:rPr kumimoji="0" lang="en-GB" altLang="zh-CN" sz="11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The </a:t>
            </a:r>
            <a:r>
              <a:rPr kumimoji="0" lang="en-GB" altLang="zh-CN" sz="11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target AMF sends a Handover Request (Source to Target Transparent Container, Allowed NSSAI, N2 SM Information (PDU Session ID, S-NSSAI, QFI(s), </a:t>
            </a:r>
            <a:r>
              <a:rPr kumimoji="0" lang="en-GB" altLang="zh-CN" sz="1100" b="0" i="0" u="none" strike="noStrike" kern="1200" cap="none" spc="0" normalizeH="0" baseline="0" noProof="0" dirty="0" err="1" smtClean="0">
                <a:ln>
                  <a:noFill/>
                </a:ln>
                <a:solidFill>
                  <a:srgbClr val="1D1D1A"/>
                </a:solidFill>
                <a:effectLst/>
                <a:uLnTx/>
                <a:uFillTx/>
                <a:latin typeface="微软雅黑" panose="020B0503020204020204" pitchFamily="34" charset="-122"/>
                <a:ea typeface="微软雅黑" panose="020B0503020204020204" pitchFamily="34" charset="-122"/>
              </a:rPr>
              <a:t>QoS</a:t>
            </a:r>
            <a:r>
              <a:rPr kumimoji="0" lang="en-GB" altLang="zh-CN" sz="11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 Profile(s), EPS Bearer Setup List, V-CN Tunnel Info, Mapping between EBI(s) and QFI(s)), Mobility Restriction List, UE Radio Capability ID) message to the NG-RAN. </a:t>
            </a:r>
            <a:endParaRPr kumimoji="0" lang="zh-CN" altLang="zh-CN" sz="11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endParaRPr>
          </a:p>
          <a:p>
            <a:pPr marL="12373" marR="0" lvl="0" indent="0" algn="l" defTabSz="1187798" rtl="0" eaLnBrk="1" fontAlgn="auto" latinLnBrk="0" hangingPunct="1">
              <a:lnSpc>
                <a:spcPct val="100000"/>
              </a:lnSpc>
              <a:spcBef>
                <a:spcPts val="1200"/>
              </a:spcBef>
              <a:spcAft>
                <a:spcPts val="0"/>
              </a:spcAft>
              <a:buClrTx/>
              <a:buSzTx/>
              <a:buFontTx/>
              <a:buNone/>
              <a:tabLst>
                <a:tab pos="1208420" algn="ctr"/>
              </a:tabLst>
              <a:defRPr/>
            </a:pPr>
            <a:r>
              <a:rPr kumimoji="0" lang="en-US" altLang="zh-CN" sz="18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Observation </a:t>
            </a:r>
            <a:r>
              <a:rPr kumimoji="0" lang="en-US" altLang="zh-CN" sz="18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2: </a:t>
            </a:r>
            <a:r>
              <a:rPr kumimoji="0" lang="en-US" altLang="zh-CN" sz="18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The PDN connections that </a:t>
            </a:r>
            <a:r>
              <a:rPr kumimoji="0" lang="en-US" altLang="zh-CN" sz="18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do</a:t>
            </a:r>
            <a:r>
              <a:rPr kumimoji="0" lang="en-US" altLang="zh-CN" sz="1800" b="0" i="0" u="non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es</a:t>
            </a:r>
            <a:r>
              <a:rPr kumimoji="0" lang="en-US" altLang="zh-CN" sz="18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 </a:t>
            </a:r>
            <a:r>
              <a:rPr kumimoji="0" lang="en-US" altLang="zh-CN" sz="18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not support IWK may be handed over.</a:t>
            </a:r>
            <a:endParaRPr kumimoji="0" lang="zh-CN" altLang="en-US" sz="18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377072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副标题 1"/>
          <p:cNvSpPr txBox="1">
            <a:spLocks/>
          </p:cNvSpPr>
          <p:nvPr/>
        </p:nvSpPr>
        <p:spPr>
          <a:xfrm>
            <a:off x="729175" y="456134"/>
            <a:ext cx="10740640" cy="993400"/>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marL="0" marR="0" lvl="0" indent="0" algn="l" defTabSz="1187798" rtl="0" eaLnBrk="1" fontAlgn="auto" latinLnBrk="0" hangingPunct="1">
              <a:lnSpc>
                <a:spcPts val="3430"/>
              </a:lnSpc>
              <a:spcBef>
                <a:spcPts val="0"/>
              </a:spcBef>
              <a:spcAft>
                <a:spcPts val="0"/>
              </a:spcAft>
              <a:buClrTx/>
              <a:buSzTx/>
              <a:buFont typeface="Arial" panose="020B0604020202020204" pitchFamily="34" charset="0"/>
              <a:buNone/>
              <a:tabLst/>
              <a:defRPr/>
            </a:pPr>
            <a:r>
              <a:rPr kumimoji="0" lang="en-US" altLang="zh-CN" sz="32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Impact analysis </a:t>
            </a:r>
            <a:r>
              <a:rPr kumimoji="0" lang="en-US" altLang="zh-CN" sz="32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o</a:t>
            </a:r>
            <a:r>
              <a:rPr kumimoji="0" lang="en-US" altLang="zh-CN" sz="3200" b="0" i="0" u="none" strike="noStrike" kern="1200" cap="none" spc="0" normalizeH="0" baseline="0" noProof="0" dirty="0" smtClean="0">
                <a:ln>
                  <a:noFill/>
                </a:ln>
                <a:effectLst/>
                <a:uLnTx/>
                <a:uFillTx/>
                <a:latin typeface="微软雅黑" panose="020B0503020204020204" pitchFamily="34" charset="-122"/>
                <a:ea typeface="微软雅黑" panose="020B0503020204020204" pitchFamily="34" charset="-122"/>
              </a:rPr>
              <a:t>f</a:t>
            </a:r>
            <a:r>
              <a:rPr kumimoji="0" lang="en-US" altLang="zh-CN" sz="3200" b="0" i="0" u="none" strike="noStrike" kern="1200" cap="none" spc="0" normalizeH="0" noProof="0" dirty="0" smtClean="0">
                <a:ln>
                  <a:noFill/>
                </a:ln>
                <a:solidFill>
                  <a:srgbClr val="1D1D1A"/>
                </a:solidFill>
                <a:effectLst/>
                <a:uLnTx/>
                <a:uFillTx/>
                <a:latin typeface="微软雅黑" panose="020B0503020204020204" pitchFamily="34" charset="-122"/>
                <a:ea typeface="微软雅黑" panose="020B0503020204020204" pitchFamily="34" charset="-122"/>
              </a:rPr>
              <a:t> Alt#3</a:t>
            </a:r>
            <a:endParaRPr kumimoji="0" lang="zh-CN" altLang="en-US" sz="3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40" name="内容占位符 34"/>
          <p:cNvSpPr txBox="1">
            <a:spLocks/>
          </p:cNvSpPr>
          <p:nvPr/>
        </p:nvSpPr>
        <p:spPr>
          <a:xfrm>
            <a:off x="1032260" y="5582656"/>
            <a:ext cx="10733557" cy="652350"/>
          </a:xfrm>
          <a:prstGeom prst="rect">
            <a:avLst/>
          </a:prstGeom>
          <a:solidFill>
            <a:srgbClr val="FFFFFF"/>
          </a:solidFill>
        </p:spPr>
        <p:txBody>
          <a:bodyPr lIns="0" tIns="0" rIns="0" bIns="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lvl="0"/>
            <a:r>
              <a:rPr kumimoji="0" lang="en-US" altLang="zh-CN" sz="18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Observation </a:t>
            </a:r>
            <a:r>
              <a:rPr lang="en-US" altLang="zh-CN" dirty="0" smtClean="0">
                <a:solidFill>
                  <a:srgbClr val="1D1D1A"/>
                </a:solidFill>
                <a:latin typeface="微软雅黑" panose="020B0503020204020204" pitchFamily="34" charset="-122"/>
                <a:ea typeface="微软雅黑" panose="020B0503020204020204" pitchFamily="34" charset="-122"/>
              </a:rPr>
              <a:t>3</a:t>
            </a:r>
            <a:r>
              <a:rPr kumimoji="0" lang="en-US" altLang="zh-CN" sz="18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   </a:t>
            </a:r>
            <a:r>
              <a:rPr kumimoji="0" lang="en-US" altLang="zh-CN" sz="18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The SMF/PGW-C always considers the N1 capability is </a:t>
            </a:r>
            <a:r>
              <a:rPr lang="en-US" altLang="zh-CN" dirty="0">
                <a:solidFill>
                  <a:srgbClr val="1D1D1A"/>
                </a:solidFill>
                <a:latin typeface="微软雅黑" panose="020B0503020204020204" pitchFamily="34" charset="-122"/>
                <a:ea typeface="微软雅黑" panose="020B0503020204020204" pitchFamily="34" charset="-122"/>
              </a:rPr>
              <a:t>enabled. </a:t>
            </a:r>
            <a:r>
              <a:rPr lang="en-US" altLang="zh-CN" dirty="0" smtClean="0">
                <a:solidFill>
                  <a:srgbClr val="1D1D1A"/>
                </a:solidFill>
                <a:latin typeface="微软雅黑" panose="020B0503020204020204" pitchFamily="34" charset="-122"/>
                <a:ea typeface="微软雅黑" panose="020B0503020204020204" pitchFamily="34" charset="-122"/>
              </a:rPr>
              <a:t/>
            </a:r>
            <a:br>
              <a:rPr lang="en-US" altLang="zh-CN" dirty="0" smtClean="0">
                <a:solidFill>
                  <a:srgbClr val="1D1D1A"/>
                </a:solidFill>
                <a:latin typeface="微软雅黑" panose="020B0503020204020204" pitchFamily="34" charset="-122"/>
                <a:ea typeface="微软雅黑" panose="020B0503020204020204" pitchFamily="34" charset="-122"/>
              </a:rPr>
            </a:br>
            <a:r>
              <a:rPr lang="en-US" altLang="zh-CN" dirty="0" smtClean="0">
                <a:solidFill>
                  <a:srgbClr val="1D1D1A"/>
                </a:solidFill>
                <a:latin typeface="微软雅黑" panose="020B0503020204020204" pitchFamily="34" charset="-122"/>
                <a:ea typeface="微软雅黑" panose="020B0503020204020204" pitchFamily="34" charset="-122"/>
              </a:rPr>
              <a:t>                          Misalignment </a:t>
            </a:r>
            <a:r>
              <a:rPr lang="en-US" altLang="zh-CN" dirty="0">
                <a:solidFill>
                  <a:srgbClr val="1D1D1A"/>
                </a:solidFill>
                <a:latin typeface="微软雅黑" panose="020B0503020204020204" pitchFamily="34" charset="-122"/>
                <a:ea typeface="微软雅黑" panose="020B0503020204020204" pitchFamily="34" charset="-122"/>
              </a:rPr>
              <a:t>between MM layer and SM </a:t>
            </a:r>
            <a:r>
              <a:rPr lang="en-US" altLang="zh-CN" dirty="0" smtClean="0">
                <a:solidFill>
                  <a:srgbClr val="1D1D1A"/>
                </a:solidFill>
                <a:latin typeface="微软雅黑" panose="020B0503020204020204" pitchFamily="34" charset="-122"/>
                <a:ea typeface="微软雅黑" panose="020B0503020204020204" pitchFamily="34" charset="-122"/>
              </a:rPr>
              <a:t>layer if N1 mode is disabled.</a:t>
            </a:r>
            <a:endParaRPr kumimoji="0" lang="en-US" altLang="zh-CN" sz="18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endParaRPr>
          </a:p>
          <a:p>
            <a:pPr marL="12373" marR="0" lvl="0" indent="0" algn="l" defTabSz="1187798" rtl="0" eaLnBrk="1" fontAlgn="auto" latinLnBrk="0" hangingPunct="1">
              <a:lnSpc>
                <a:spcPct val="100000"/>
              </a:lnSpc>
              <a:spcBef>
                <a:spcPts val="1200"/>
              </a:spcBef>
              <a:spcAft>
                <a:spcPts val="0"/>
              </a:spcAft>
              <a:buClrTx/>
              <a:buSzTx/>
              <a:buFontTx/>
              <a:buNone/>
              <a:tabLst>
                <a:tab pos="1208420" algn="ctr"/>
              </a:tabLst>
              <a:defRPr/>
            </a:pPr>
            <a:r>
              <a:rPr kumimoji="0" lang="en-US" altLang="zh-CN" sz="18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Observation </a:t>
            </a:r>
            <a:r>
              <a:rPr kumimoji="0" lang="en-US" altLang="zh-CN" sz="18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4:   </a:t>
            </a:r>
            <a:r>
              <a:rPr kumimoji="0" lang="en-US" altLang="zh-CN" sz="18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CHF is</a:t>
            </a:r>
            <a:r>
              <a:rPr kumimoji="0" lang="en-US" altLang="zh-CN" sz="1800" b="0" i="0" u="none" strike="noStrike" kern="1200" cap="none" spc="0" normalizeH="0" noProof="0" dirty="0" smtClean="0">
                <a:ln>
                  <a:noFill/>
                </a:ln>
                <a:solidFill>
                  <a:srgbClr val="1D1D1A"/>
                </a:solidFill>
                <a:effectLst/>
                <a:uLnTx/>
                <a:uFillTx/>
                <a:latin typeface="微软雅黑" panose="020B0503020204020204" pitchFamily="34" charset="-122"/>
                <a:ea typeface="微软雅黑" panose="020B0503020204020204" pitchFamily="34" charset="-122"/>
              </a:rPr>
              <a:t> </a:t>
            </a:r>
            <a:r>
              <a:rPr lang="en-US" altLang="zh-CN" dirty="0" smtClean="0">
                <a:solidFill>
                  <a:srgbClr val="1D1D1A"/>
                </a:solidFill>
                <a:latin typeface="微软雅黑" panose="020B0503020204020204" pitchFamily="34" charset="-122"/>
                <a:ea typeface="微软雅黑" panose="020B0503020204020204" pitchFamily="34" charset="-122"/>
              </a:rPr>
              <a:t>always </a:t>
            </a:r>
            <a:r>
              <a:rPr kumimoji="0" lang="en-US" altLang="zh-CN" sz="1800" b="0" i="0" u="none" strike="noStrike" kern="1200" cap="none" spc="0" normalizeH="0" noProof="0" dirty="0" smtClean="0">
                <a:ln>
                  <a:noFill/>
                </a:ln>
                <a:solidFill>
                  <a:srgbClr val="1D1D1A"/>
                </a:solidFill>
                <a:effectLst/>
                <a:uLnTx/>
                <a:uFillTx/>
                <a:latin typeface="微软雅黑" panose="020B0503020204020204" pitchFamily="34" charset="-122"/>
                <a:ea typeface="微软雅黑" panose="020B0503020204020204" pitchFamily="34" charset="-122"/>
              </a:rPr>
              <a:t>selected instead of OCS/OFCS</a:t>
            </a:r>
            <a:r>
              <a:rPr kumimoji="0" lang="en-US" altLang="zh-CN" sz="18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 </a:t>
            </a:r>
            <a:r>
              <a:rPr lang="en-US" altLang="zh-CN" dirty="0" smtClean="0">
                <a:solidFill>
                  <a:srgbClr val="1D1D1A"/>
                </a:solidFill>
                <a:latin typeface="微软雅黑" panose="020B0503020204020204" pitchFamily="34" charset="-122"/>
                <a:ea typeface="微软雅黑" panose="020B0503020204020204" pitchFamily="34" charset="-122"/>
              </a:rPr>
              <a:t>Charging is not supported for </a:t>
            </a:r>
            <a:br>
              <a:rPr lang="en-US" altLang="zh-CN" dirty="0" smtClean="0">
                <a:solidFill>
                  <a:srgbClr val="1D1D1A"/>
                </a:solidFill>
                <a:latin typeface="微软雅黑" panose="020B0503020204020204" pitchFamily="34" charset="-122"/>
                <a:ea typeface="微软雅黑" panose="020B0503020204020204" pitchFamily="34" charset="-122"/>
              </a:rPr>
            </a:br>
            <a:r>
              <a:rPr lang="en-US" altLang="zh-CN" dirty="0" smtClean="0">
                <a:solidFill>
                  <a:srgbClr val="1D1D1A"/>
                </a:solidFill>
                <a:latin typeface="微软雅黑" panose="020B0503020204020204" pitchFamily="34" charset="-122"/>
                <a:ea typeface="微软雅黑" panose="020B0503020204020204" pitchFamily="34" charset="-122"/>
              </a:rPr>
              <a:t>                          certain features , e.g., CP </a:t>
            </a:r>
            <a:r>
              <a:rPr lang="en-US" altLang="zh-CN" dirty="0" err="1" smtClean="0">
                <a:solidFill>
                  <a:srgbClr val="1D1D1A"/>
                </a:solidFill>
                <a:latin typeface="微软雅黑" panose="020B0503020204020204" pitchFamily="34" charset="-122"/>
                <a:ea typeface="微软雅黑" panose="020B0503020204020204" pitchFamily="34" charset="-122"/>
              </a:rPr>
              <a:t>CIoT</a:t>
            </a:r>
            <a:r>
              <a:rPr lang="en-US" altLang="zh-CN" dirty="0" smtClean="0">
                <a:solidFill>
                  <a:srgbClr val="1D1D1A"/>
                </a:solidFill>
                <a:latin typeface="微软雅黑" panose="020B0503020204020204" pitchFamily="34" charset="-122"/>
                <a:ea typeface="微软雅黑" panose="020B0503020204020204" pitchFamily="34" charset="-122"/>
              </a:rPr>
              <a:t> and CSG. </a:t>
            </a:r>
            <a:endParaRPr kumimoji="0" lang="en-US" altLang="zh-CN" sz="1800" b="0" i="0" u="none" strike="noStrike" kern="120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endParaRPr>
          </a:p>
        </p:txBody>
      </p:sp>
      <p:sp>
        <p:nvSpPr>
          <p:cNvPr id="73" name="矩形 72"/>
          <p:cNvSpPr/>
          <p:nvPr/>
        </p:nvSpPr>
        <p:spPr>
          <a:xfrm>
            <a:off x="1018544" y="4968083"/>
            <a:ext cx="9412121" cy="523220"/>
          </a:xfrm>
          <a:prstGeom prst="rect">
            <a:avLst/>
          </a:prstGeom>
        </p:spPr>
        <p:txBody>
          <a:bodyPr wrap="square">
            <a:spAutoFit/>
          </a:bodyPr>
          <a:lstStyle/>
          <a:p>
            <a:pPr marL="720725" indent="-540385" defTabSz="914478">
              <a:spcAft>
                <a:spcPts val="900"/>
              </a:spcAft>
            </a:pPr>
            <a:r>
              <a:rPr lang="en-GB" altLang="zh-CN" sz="1400" dirty="0" smtClean="0">
                <a:solidFill>
                  <a:srgbClr val="1D1D1A"/>
                </a:solidFill>
                <a:latin typeface="微软雅黑" panose="020B0503020204020204" pitchFamily="34" charset="-122"/>
                <a:ea typeface="微软雅黑" panose="020B0503020204020204" pitchFamily="34" charset="-122"/>
                <a:cs typeface="Times New Roman" panose="02020603050405020304" pitchFamily="18" charset="0"/>
              </a:rPr>
              <a:t>NOTE</a:t>
            </a:r>
            <a:r>
              <a:rPr lang="en-GB" altLang="zh-CN" sz="1400" dirty="0">
                <a:solidFill>
                  <a:srgbClr val="1D1D1A"/>
                </a:solidFill>
                <a:latin typeface="微软雅黑" panose="020B0503020204020204" pitchFamily="34" charset="-122"/>
                <a:ea typeface="微软雅黑" panose="020B0503020204020204" pitchFamily="34" charset="-122"/>
                <a:cs typeface="Times New Roman" panose="02020603050405020304" pitchFamily="18" charset="0"/>
              </a:rPr>
              <a:t>:	The SMF+PGW-C knows that the UE does not support 5GS NAS if the UE does not provide PDU Session ID in PCO (see TS 23.501 [2] clause 5.15.7</a:t>
            </a:r>
            <a:r>
              <a:rPr lang="en-GB" altLang="zh-CN" sz="1400" dirty="0" smtClean="0">
                <a:solidFill>
                  <a:srgbClr val="1D1D1A"/>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1400" dirty="0">
              <a:solidFill>
                <a:srgbClr val="1D1D1A"/>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80" name="组合 79"/>
          <p:cNvGrpSpPr/>
          <p:nvPr/>
        </p:nvGrpSpPr>
        <p:grpSpPr>
          <a:xfrm>
            <a:off x="227723" y="1189779"/>
            <a:ext cx="11383054" cy="3663101"/>
            <a:chOff x="476643" y="1194859"/>
            <a:chExt cx="11383054" cy="4109001"/>
          </a:xfrm>
        </p:grpSpPr>
        <p:sp>
          <p:nvSpPr>
            <p:cNvPr id="42" name="矩形 41"/>
            <p:cNvSpPr/>
            <p:nvPr/>
          </p:nvSpPr>
          <p:spPr>
            <a:xfrm>
              <a:off x="813973" y="1220244"/>
              <a:ext cx="1042179" cy="373823"/>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UE</a:t>
              </a:r>
              <a:endParaRPr kumimoji="0" lang="zh-CN" altLang="en-US"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3" name="矩形 42"/>
            <p:cNvSpPr/>
            <p:nvPr/>
          </p:nvSpPr>
          <p:spPr>
            <a:xfrm>
              <a:off x="2216041" y="1220244"/>
              <a:ext cx="1042179" cy="373823"/>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MME</a:t>
              </a:r>
              <a:endParaRPr kumimoji="0" lang="zh-CN" altLang="en-US"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4" name="矩形 43"/>
            <p:cNvSpPr/>
            <p:nvPr/>
          </p:nvSpPr>
          <p:spPr>
            <a:xfrm>
              <a:off x="3618110" y="1214167"/>
              <a:ext cx="1042179" cy="373823"/>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S-GW</a:t>
              </a:r>
              <a:endParaRPr kumimoji="0" lang="zh-CN" altLang="en-US"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5" name="矩形 44"/>
            <p:cNvSpPr/>
            <p:nvPr/>
          </p:nvSpPr>
          <p:spPr>
            <a:xfrm>
              <a:off x="5050171" y="1207722"/>
              <a:ext cx="1348868" cy="373823"/>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SMF+P-GW</a:t>
              </a:r>
              <a:endParaRPr kumimoji="0" lang="zh-CN" altLang="en-US"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46" name="组合 45"/>
            <p:cNvGrpSpPr/>
            <p:nvPr/>
          </p:nvGrpSpPr>
          <p:grpSpPr>
            <a:xfrm>
              <a:off x="1327565" y="1565049"/>
              <a:ext cx="8551122" cy="3687508"/>
              <a:chOff x="1267725" y="1897499"/>
              <a:chExt cx="8837917" cy="3348677"/>
            </a:xfrm>
          </p:grpSpPr>
          <p:cxnSp>
            <p:nvCxnSpPr>
              <p:cNvPr id="66" name="直接连接符 65"/>
              <p:cNvCxnSpPr/>
              <p:nvPr/>
            </p:nvCxnSpPr>
            <p:spPr>
              <a:xfrm>
                <a:off x="1267725" y="1920805"/>
                <a:ext cx="0" cy="3230954"/>
              </a:xfrm>
              <a:prstGeom prst="line">
                <a:avLst/>
              </a:prstGeom>
              <a:noFill/>
              <a:ln w="12700" cap="flat" cmpd="sng" algn="ctr">
                <a:solidFill>
                  <a:srgbClr val="1D1D1A"/>
                </a:solidFill>
                <a:prstDash val="solid"/>
                <a:miter lim="800000"/>
              </a:ln>
              <a:effectLst/>
            </p:spPr>
          </p:cxnSp>
          <p:cxnSp>
            <p:nvCxnSpPr>
              <p:cNvPr id="67" name="直接连接符 66"/>
              <p:cNvCxnSpPr/>
              <p:nvPr/>
            </p:nvCxnSpPr>
            <p:spPr>
              <a:xfrm>
                <a:off x="2709068" y="1945480"/>
                <a:ext cx="0" cy="3300696"/>
              </a:xfrm>
              <a:prstGeom prst="line">
                <a:avLst/>
              </a:prstGeom>
              <a:noFill/>
              <a:ln w="12700" cap="flat" cmpd="sng" algn="ctr">
                <a:solidFill>
                  <a:srgbClr val="1D1D1A"/>
                </a:solidFill>
                <a:prstDash val="solid"/>
                <a:miter lim="800000"/>
              </a:ln>
              <a:effectLst/>
            </p:spPr>
          </p:cxnSp>
          <p:cxnSp>
            <p:nvCxnSpPr>
              <p:cNvPr id="68" name="直接连接符 67"/>
              <p:cNvCxnSpPr/>
              <p:nvPr/>
            </p:nvCxnSpPr>
            <p:spPr>
              <a:xfrm>
                <a:off x="4173658" y="1910609"/>
                <a:ext cx="0" cy="3335567"/>
              </a:xfrm>
              <a:prstGeom prst="line">
                <a:avLst/>
              </a:prstGeom>
              <a:noFill/>
              <a:ln w="12700" cap="flat" cmpd="sng" algn="ctr">
                <a:solidFill>
                  <a:srgbClr val="1D1D1A"/>
                </a:solidFill>
                <a:prstDash val="solid"/>
                <a:miter lim="800000"/>
              </a:ln>
              <a:effectLst/>
            </p:spPr>
          </p:cxnSp>
          <p:cxnSp>
            <p:nvCxnSpPr>
              <p:cNvPr id="69" name="直接连接符 68"/>
              <p:cNvCxnSpPr/>
              <p:nvPr/>
            </p:nvCxnSpPr>
            <p:spPr>
              <a:xfrm>
                <a:off x="5847478" y="1910609"/>
                <a:ext cx="0" cy="3300696"/>
              </a:xfrm>
              <a:prstGeom prst="line">
                <a:avLst/>
              </a:prstGeom>
              <a:noFill/>
              <a:ln w="12700" cap="flat" cmpd="sng" algn="ctr">
                <a:solidFill>
                  <a:srgbClr val="1D1D1A"/>
                </a:solidFill>
                <a:prstDash val="solid"/>
                <a:miter lim="800000"/>
              </a:ln>
              <a:effectLst/>
            </p:spPr>
          </p:cxnSp>
          <p:cxnSp>
            <p:nvCxnSpPr>
              <p:cNvPr id="70" name="直接连接符 69"/>
              <p:cNvCxnSpPr/>
              <p:nvPr/>
            </p:nvCxnSpPr>
            <p:spPr>
              <a:xfrm>
                <a:off x="7354690" y="1914257"/>
                <a:ext cx="0" cy="3300696"/>
              </a:xfrm>
              <a:prstGeom prst="line">
                <a:avLst/>
              </a:prstGeom>
              <a:noFill/>
              <a:ln w="12700" cap="flat" cmpd="sng" algn="ctr">
                <a:solidFill>
                  <a:srgbClr val="1D1D1A"/>
                </a:solidFill>
                <a:prstDash val="solid"/>
                <a:miter lim="800000"/>
              </a:ln>
              <a:effectLst/>
            </p:spPr>
          </p:cxnSp>
          <p:cxnSp>
            <p:nvCxnSpPr>
              <p:cNvPr id="71" name="直接连接符 70"/>
              <p:cNvCxnSpPr/>
              <p:nvPr/>
            </p:nvCxnSpPr>
            <p:spPr>
              <a:xfrm>
                <a:off x="8789030" y="1897499"/>
                <a:ext cx="0" cy="3300696"/>
              </a:xfrm>
              <a:prstGeom prst="line">
                <a:avLst/>
              </a:prstGeom>
              <a:noFill/>
              <a:ln w="12700" cap="flat" cmpd="sng" algn="ctr">
                <a:solidFill>
                  <a:srgbClr val="1D1D1A"/>
                </a:solidFill>
                <a:prstDash val="solid"/>
                <a:miter lim="800000"/>
              </a:ln>
              <a:effectLst/>
            </p:spPr>
          </p:cxnSp>
          <p:cxnSp>
            <p:nvCxnSpPr>
              <p:cNvPr id="72" name="直接连接符 71"/>
              <p:cNvCxnSpPr/>
              <p:nvPr/>
            </p:nvCxnSpPr>
            <p:spPr>
              <a:xfrm>
                <a:off x="10105642" y="1897499"/>
                <a:ext cx="0" cy="3300696"/>
              </a:xfrm>
              <a:prstGeom prst="line">
                <a:avLst/>
              </a:prstGeom>
              <a:noFill/>
              <a:ln w="12700" cap="flat" cmpd="sng" algn="ctr">
                <a:solidFill>
                  <a:srgbClr val="1D1D1A"/>
                </a:solidFill>
                <a:prstDash val="solid"/>
                <a:miter lim="800000"/>
              </a:ln>
              <a:effectLst/>
            </p:spPr>
          </p:cxnSp>
        </p:grpSp>
        <p:cxnSp>
          <p:nvCxnSpPr>
            <p:cNvPr id="47" name="直接箭头连接符 46"/>
            <p:cNvCxnSpPr/>
            <p:nvPr/>
          </p:nvCxnSpPr>
          <p:spPr>
            <a:xfrm>
              <a:off x="1335062" y="2503794"/>
              <a:ext cx="1387073" cy="0"/>
            </a:xfrm>
            <a:prstGeom prst="straightConnector1">
              <a:avLst/>
            </a:prstGeom>
            <a:noFill/>
            <a:ln w="6350" cap="flat" cmpd="sng" algn="ctr">
              <a:solidFill>
                <a:srgbClr val="232323"/>
              </a:solidFill>
              <a:prstDash val="solid"/>
              <a:miter lim="800000"/>
              <a:tailEnd type="triangle"/>
            </a:ln>
            <a:effectLst/>
          </p:spPr>
        </p:cxnSp>
        <p:sp>
          <p:nvSpPr>
            <p:cNvPr id="48" name="文本框 47"/>
            <p:cNvSpPr txBox="1"/>
            <p:nvPr/>
          </p:nvSpPr>
          <p:spPr>
            <a:xfrm>
              <a:off x="1471550" y="2185986"/>
              <a:ext cx="4127175" cy="273498"/>
            </a:xfrm>
            <a:prstGeom prst="rect">
              <a:avLst/>
            </a:prstGeom>
            <a:solidFill>
              <a:srgbClr val="FFFFFF"/>
            </a:solidFill>
          </p:spPr>
          <p:txBody>
            <a:bodyPr wrap="square"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PDN connection Establishment </a:t>
              </a:r>
              <a:r>
                <a:rPr kumimoji="0" lang="en-US" altLang="zh-CN" sz="1100" b="0" i="0" u="none" strike="noStrike" kern="0" cap="none" spc="0" normalizeH="0" baseline="0" noProof="0" dirty="0" err="1"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Req</a:t>
              </a: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(PCO(</a:t>
              </a:r>
              <a:r>
                <a:rPr kumimoji="0" lang="en-US" altLang="zh-CN" sz="1100" b="0" i="0" u="none" strike="noStrike" kern="0" cap="none" spc="0" normalizeH="0" baseline="0" noProof="0" dirty="0" smtClean="0">
                  <a:ln>
                    <a:noFill/>
                  </a:ln>
                  <a:solidFill>
                    <a:srgbClr val="E9002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PDU Session ID</a:t>
              </a: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endParaRPr kumimoji="0" lang="zh-CN" altLang="en-US"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9" name="矩形 48"/>
            <p:cNvSpPr/>
            <p:nvPr/>
          </p:nvSpPr>
          <p:spPr>
            <a:xfrm>
              <a:off x="6695916" y="1201277"/>
              <a:ext cx="1042179" cy="373823"/>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PCF</a:t>
              </a:r>
              <a:endParaRPr kumimoji="0" lang="zh-CN" altLang="en-US"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50" name="直接箭头连接符 49"/>
            <p:cNvCxnSpPr/>
            <p:nvPr/>
          </p:nvCxnSpPr>
          <p:spPr>
            <a:xfrm>
              <a:off x="2744629" y="2503795"/>
              <a:ext cx="1387073" cy="0"/>
            </a:xfrm>
            <a:prstGeom prst="straightConnector1">
              <a:avLst/>
            </a:prstGeom>
            <a:noFill/>
            <a:ln w="6350" cap="flat" cmpd="sng" algn="ctr">
              <a:solidFill>
                <a:srgbClr val="232323"/>
              </a:solidFill>
              <a:prstDash val="solid"/>
              <a:miter lim="800000"/>
              <a:tailEnd type="triangle"/>
            </a:ln>
            <a:effectLst/>
          </p:spPr>
        </p:cxnSp>
        <p:cxnSp>
          <p:nvCxnSpPr>
            <p:cNvPr id="51" name="直接箭头连接符 50"/>
            <p:cNvCxnSpPr/>
            <p:nvPr/>
          </p:nvCxnSpPr>
          <p:spPr>
            <a:xfrm>
              <a:off x="4131702" y="2503794"/>
              <a:ext cx="1619504" cy="0"/>
            </a:xfrm>
            <a:prstGeom prst="straightConnector1">
              <a:avLst/>
            </a:prstGeom>
            <a:noFill/>
            <a:ln w="6350" cap="flat" cmpd="sng" algn="ctr">
              <a:solidFill>
                <a:srgbClr val="232323"/>
              </a:solidFill>
              <a:prstDash val="solid"/>
              <a:miter lim="800000"/>
              <a:tailEnd type="triangle"/>
            </a:ln>
            <a:effectLst/>
          </p:spPr>
        </p:cxnSp>
        <p:cxnSp>
          <p:nvCxnSpPr>
            <p:cNvPr id="52" name="直接箭头连接符 51"/>
            <p:cNvCxnSpPr/>
            <p:nvPr/>
          </p:nvCxnSpPr>
          <p:spPr>
            <a:xfrm>
              <a:off x="5781196" y="3468192"/>
              <a:ext cx="1435810" cy="0"/>
            </a:xfrm>
            <a:prstGeom prst="straightConnector1">
              <a:avLst/>
            </a:prstGeom>
            <a:noFill/>
            <a:ln w="6350" cap="flat" cmpd="sng" algn="ctr">
              <a:solidFill>
                <a:srgbClr val="232323"/>
              </a:solidFill>
              <a:prstDash val="solid"/>
              <a:miter lim="800000"/>
              <a:tailEnd type="triangle"/>
            </a:ln>
            <a:effectLst/>
          </p:spPr>
        </p:cxnSp>
        <p:sp>
          <p:nvSpPr>
            <p:cNvPr id="53" name="文本框 52"/>
            <p:cNvSpPr txBox="1"/>
            <p:nvPr/>
          </p:nvSpPr>
          <p:spPr>
            <a:xfrm>
              <a:off x="4803299" y="3024917"/>
              <a:ext cx="3671005" cy="420509"/>
            </a:xfrm>
            <a:prstGeom prst="rect">
              <a:avLst/>
            </a:prstGeom>
            <a:solidFill>
              <a:srgbClr val="FFFFFF"/>
            </a:solidFill>
          </p:spPr>
          <p:txBody>
            <a:bodyPr wrap="square" rtlCol="0">
              <a:sp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err="1"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Npcf_SMPolicyControl</a:t>
              </a: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_Create request</a:t>
              </a:r>
            </a:p>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en-GB" altLang="zh-CN" sz="1100" b="0" i="0" u="none" strike="noStrike" kern="0" cap="none" spc="0" normalizeH="0" baseline="0" noProof="0" dirty="0" err="1"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SmPolicyContextData</a:t>
              </a:r>
              <a:r>
                <a:rPr kumimoji="0" lang="en-GB"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(PDU Session ID))</a:t>
              </a:r>
              <a:endParaRPr kumimoji="0" lang="zh-CN" altLang="en-US"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4" name="矩形 53"/>
            <p:cNvSpPr/>
            <p:nvPr/>
          </p:nvSpPr>
          <p:spPr>
            <a:xfrm>
              <a:off x="476643" y="1718294"/>
              <a:ext cx="2075566" cy="447947"/>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E9002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The UE always provides PDU ID in establishment  </a:t>
              </a:r>
              <a:endParaRPr kumimoji="0" lang="zh-CN" altLang="en-US" sz="1100" b="0" i="0" u="none" strike="noStrike" kern="0" cap="none" spc="0" normalizeH="0" baseline="0" noProof="0" dirty="0" smtClean="0">
                <a:ln>
                  <a:noFill/>
                </a:ln>
                <a:solidFill>
                  <a:srgbClr val="E9002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5" name="矩形 54"/>
            <p:cNvSpPr/>
            <p:nvPr/>
          </p:nvSpPr>
          <p:spPr>
            <a:xfrm>
              <a:off x="8075494" y="1201277"/>
              <a:ext cx="1042179" cy="373823"/>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UDR</a:t>
              </a:r>
              <a:endParaRPr kumimoji="0" lang="zh-CN" altLang="en-US"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6" name="矩形 55"/>
            <p:cNvSpPr/>
            <p:nvPr/>
          </p:nvSpPr>
          <p:spPr>
            <a:xfrm>
              <a:off x="9357598" y="1194859"/>
              <a:ext cx="1042179" cy="373823"/>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lang="en-US" altLang="zh-CN" sz="1200" kern="0" dirty="0" smtClean="0">
                  <a:solidFill>
                    <a:srgbClr val="1D1D1A"/>
                  </a:solidFill>
                  <a:latin typeface="微软雅黑" panose="020B0503020204020204" pitchFamily="34" charset="-122"/>
                  <a:ea typeface="微软雅黑" panose="020B0503020204020204" pitchFamily="34" charset="-122"/>
                  <a:cs typeface="Times New Roman" panose="02020603050405020304" pitchFamily="18" charset="0"/>
                </a:rPr>
                <a:t>CHF</a:t>
              </a:r>
              <a:endParaRPr kumimoji="0" lang="zh-CN" altLang="en-US"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7" name="矩形 56"/>
            <p:cNvSpPr/>
            <p:nvPr/>
          </p:nvSpPr>
          <p:spPr>
            <a:xfrm>
              <a:off x="6950834" y="3567864"/>
              <a:ext cx="1861413" cy="303389"/>
            </a:xfrm>
            <a:prstGeom prst="rect">
              <a:avLst/>
            </a:prstGeom>
            <a:solidFill>
              <a:srgbClr val="FFFFFF"/>
            </a:solidFill>
            <a:ln w="12700" cap="flat" cmpd="sng" algn="ctr">
              <a:solidFill>
                <a:srgbClr val="232323"/>
              </a:solidFill>
              <a:prstDash val="dash"/>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Existing procedures</a:t>
              </a:r>
              <a:endParaRPr kumimoji="0" lang="zh-CN" altLang="en-US"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8" name="矩形 57"/>
            <p:cNvSpPr/>
            <p:nvPr/>
          </p:nvSpPr>
          <p:spPr>
            <a:xfrm>
              <a:off x="5084733" y="2602238"/>
              <a:ext cx="1402872" cy="462003"/>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Consider the UE </a:t>
              </a:r>
            </a:p>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supports IWK</a:t>
              </a:r>
              <a:endParaRPr kumimoji="0" lang="zh-CN" altLang="en-US"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59" name="直接箭头连接符 58"/>
            <p:cNvCxnSpPr/>
            <p:nvPr/>
          </p:nvCxnSpPr>
          <p:spPr>
            <a:xfrm>
              <a:off x="5757919" y="4206394"/>
              <a:ext cx="1435810" cy="0"/>
            </a:xfrm>
            <a:prstGeom prst="straightConnector1">
              <a:avLst/>
            </a:prstGeom>
            <a:noFill/>
            <a:ln w="6350" cap="flat" cmpd="sng" algn="ctr">
              <a:solidFill>
                <a:srgbClr val="232323"/>
              </a:solidFill>
              <a:prstDash val="solid"/>
              <a:miter lim="800000"/>
              <a:headEnd type="triangle"/>
              <a:tailEnd type="none"/>
            </a:ln>
            <a:effectLst/>
          </p:spPr>
        </p:cxnSp>
        <p:sp>
          <p:nvSpPr>
            <p:cNvPr id="60" name="文本框 59"/>
            <p:cNvSpPr txBox="1"/>
            <p:nvPr/>
          </p:nvSpPr>
          <p:spPr>
            <a:xfrm>
              <a:off x="5751206" y="3892845"/>
              <a:ext cx="3122451" cy="261610"/>
            </a:xfrm>
            <a:prstGeom prst="rect">
              <a:avLst/>
            </a:prstGeom>
            <a:solidFill>
              <a:srgbClr val="FFFFFF"/>
            </a:solidFill>
          </p:spPr>
          <p:txBody>
            <a:bodyPr wrap="square" rtlCol="0">
              <a:sp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err="1"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Npcf_SMPolicyControl</a:t>
              </a: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_Create response()</a:t>
              </a:r>
              <a:endParaRPr kumimoji="0" lang="zh-CN" altLang="en-US"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61" name="直接箭头连接符 60"/>
            <p:cNvCxnSpPr/>
            <p:nvPr/>
          </p:nvCxnSpPr>
          <p:spPr>
            <a:xfrm>
              <a:off x="1341775" y="4851112"/>
              <a:ext cx="1387073" cy="0"/>
            </a:xfrm>
            <a:prstGeom prst="straightConnector1">
              <a:avLst/>
            </a:prstGeom>
            <a:noFill/>
            <a:ln w="6350" cap="flat" cmpd="sng" algn="ctr">
              <a:solidFill>
                <a:srgbClr val="232323"/>
              </a:solidFill>
              <a:prstDash val="solid"/>
              <a:miter lim="800000"/>
              <a:headEnd type="triangle"/>
              <a:tailEnd type="none"/>
            </a:ln>
            <a:effectLst/>
          </p:spPr>
        </p:cxnSp>
        <p:sp>
          <p:nvSpPr>
            <p:cNvPr id="62" name="文本框 61"/>
            <p:cNvSpPr txBox="1"/>
            <p:nvPr/>
          </p:nvSpPr>
          <p:spPr>
            <a:xfrm>
              <a:off x="1276531" y="4541825"/>
              <a:ext cx="4552680" cy="261610"/>
            </a:xfrm>
            <a:prstGeom prst="rect">
              <a:avLst/>
            </a:prstGeom>
            <a:solidFill>
              <a:srgbClr val="FFFFFF"/>
            </a:solidFill>
          </p:spPr>
          <p:txBody>
            <a:bodyPr wrap="square"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PDN Connection Modification </a:t>
              </a:r>
              <a:r>
                <a:rPr kumimoji="0" lang="en-US" altLang="zh-CN" sz="1100" b="0" i="0" u="none" strike="noStrike" kern="0" cap="none" spc="0" normalizeH="0" baseline="0" noProof="0" dirty="0" err="1"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Req</a:t>
              </a: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(PCO(mapped 5G </a:t>
              </a:r>
              <a:r>
                <a:rPr kumimoji="0" lang="en-US" altLang="zh-CN" sz="1100" b="0" i="0" u="none" strike="noStrike" kern="0" cap="none" spc="0" normalizeH="0" baseline="0" noProof="0" dirty="0" err="1"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QoS</a:t>
              </a: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paras))</a:t>
              </a:r>
              <a:endParaRPr kumimoji="0" lang="zh-CN" altLang="en-US"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63" name="直接箭头连接符 62"/>
            <p:cNvCxnSpPr/>
            <p:nvPr/>
          </p:nvCxnSpPr>
          <p:spPr>
            <a:xfrm>
              <a:off x="2751342" y="4851113"/>
              <a:ext cx="1387073" cy="0"/>
            </a:xfrm>
            <a:prstGeom prst="straightConnector1">
              <a:avLst/>
            </a:prstGeom>
            <a:noFill/>
            <a:ln w="6350" cap="flat" cmpd="sng" algn="ctr">
              <a:solidFill>
                <a:srgbClr val="232323"/>
              </a:solidFill>
              <a:prstDash val="solid"/>
              <a:miter lim="800000"/>
              <a:headEnd type="triangle"/>
              <a:tailEnd type="none"/>
            </a:ln>
            <a:effectLst/>
          </p:spPr>
        </p:cxnSp>
        <p:cxnSp>
          <p:nvCxnSpPr>
            <p:cNvPr id="64" name="直接箭头连接符 63"/>
            <p:cNvCxnSpPr/>
            <p:nvPr/>
          </p:nvCxnSpPr>
          <p:spPr>
            <a:xfrm>
              <a:off x="4138415" y="4851112"/>
              <a:ext cx="1619504" cy="0"/>
            </a:xfrm>
            <a:prstGeom prst="straightConnector1">
              <a:avLst/>
            </a:prstGeom>
            <a:noFill/>
            <a:ln w="6350" cap="flat" cmpd="sng" algn="ctr">
              <a:solidFill>
                <a:srgbClr val="232323"/>
              </a:solidFill>
              <a:prstDash val="solid"/>
              <a:miter lim="800000"/>
              <a:headEnd type="triangle"/>
              <a:tailEnd type="none"/>
            </a:ln>
            <a:effectLst/>
          </p:spPr>
        </p:cxnSp>
        <p:sp>
          <p:nvSpPr>
            <p:cNvPr id="65" name="矩形 64"/>
            <p:cNvSpPr/>
            <p:nvPr/>
          </p:nvSpPr>
          <p:spPr>
            <a:xfrm>
              <a:off x="480100" y="4980340"/>
              <a:ext cx="1909413" cy="323520"/>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E9002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Store the 5G </a:t>
              </a:r>
              <a:r>
                <a:rPr kumimoji="0" lang="en-US" altLang="zh-CN" sz="1100" b="0" i="0" u="none" strike="noStrike" kern="0" cap="none" spc="0" normalizeH="0" baseline="0" noProof="0" dirty="0" err="1" smtClean="0">
                  <a:ln>
                    <a:noFill/>
                  </a:ln>
                  <a:solidFill>
                    <a:srgbClr val="E9002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QoS</a:t>
              </a:r>
              <a:r>
                <a:rPr kumimoji="0" lang="en-US" altLang="zh-CN" sz="1100" b="0" i="0" u="none" strike="noStrike" kern="0" cap="none" spc="0" normalizeH="0" baseline="0" noProof="0" dirty="0" smtClean="0">
                  <a:ln>
                    <a:noFill/>
                  </a:ln>
                  <a:solidFill>
                    <a:srgbClr val="E9002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paras</a:t>
              </a:r>
              <a:endParaRPr kumimoji="0" lang="zh-CN" altLang="en-US" sz="1100" b="0" i="0" u="none" strike="noStrike" kern="0" cap="none" spc="0" normalizeH="0" baseline="0" noProof="0" dirty="0" smtClean="0">
                <a:ln>
                  <a:noFill/>
                </a:ln>
                <a:solidFill>
                  <a:srgbClr val="E9002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5" name="文本框 74"/>
            <p:cNvSpPr txBox="1"/>
            <p:nvPr/>
          </p:nvSpPr>
          <p:spPr>
            <a:xfrm>
              <a:off x="5858241" y="4253241"/>
              <a:ext cx="2176731" cy="282904"/>
            </a:xfrm>
            <a:prstGeom prst="rect">
              <a:avLst/>
            </a:prstGeom>
            <a:solidFill>
              <a:srgbClr val="FFFFFF"/>
            </a:solidFill>
          </p:spPr>
          <p:txBody>
            <a:bodyPr wrap="square" rtlCol="0">
              <a:spAutoFit/>
            </a:bodyPr>
            <a:lstStyle>
              <a:defPPr>
                <a:defRPr lang="zh-CN"/>
              </a:defPPr>
              <a:lvl1pPr marR="0" lvl="0" indent="0" defTabSz="914478" fontAlgn="auto">
                <a:lnSpc>
                  <a:spcPct val="100000"/>
                </a:lnSpc>
                <a:spcBef>
                  <a:spcPts val="0"/>
                </a:spcBef>
                <a:spcAft>
                  <a:spcPts val="0"/>
                </a:spcAft>
                <a:buClrTx/>
                <a:buSzTx/>
                <a:buFontTx/>
                <a:buNone/>
                <a:tabLst/>
                <a:defRPr kumimoji="0" sz="1100" b="0" i="0" u="none" strike="noStrike" kern="0" cap="none" spc="0" normalizeH="0" baseline="0">
                  <a:ln>
                    <a:noFill/>
                  </a:ln>
                  <a:solidFill>
                    <a:srgbClr val="1D1D1A"/>
                  </a:solidFill>
                  <a:effectLst/>
                  <a:uLnTx/>
                  <a:uFillTx/>
                  <a:latin typeface="微软雅黑" panose="020B0503020204020204" pitchFamily="34" charset="-122"/>
                  <a:ea typeface="微软雅黑" panose="020B0503020204020204" pitchFamily="34" charset="-122"/>
                </a:defRPr>
              </a:lvl1pPr>
            </a:lstStyle>
            <a:p>
              <a:r>
                <a:rPr lang="en-US" altLang="zh-CN" dirty="0" smtClean="0"/>
                <a:t>Initiate the charging session</a:t>
              </a:r>
              <a:endParaRPr lang="zh-CN" altLang="en-US" dirty="0"/>
            </a:p>
          </p:txBody>
        </p:sp>
        <p:sp>
          <p:nvSpPr>
            <p:cNvPr id="78" name="矩形 77"/>
            <p:cNvSpPr/>
            <p:nvPr/>
          </p:nvSpPr>
          <p:spPr>
            <a:xfrm>
              <a:off x="10689239" y="1201277"/>
              <a:ext cx="1170458" cy="363772"/>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rPr>
                <a:t>OCS/OFCS</a:t>
              </a:r>
              <a:endParaRPr kumimoji="0" lang="zh-CN" altLang="en-US"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cxnSp>
          <p:nvCxnSpPr>
            <p:cNvPr id="79" name="直接连接符 78"/>
            <p:cNvCxnSpPr/>
            <p:nvPr/>
          </p:nvCxnSpPr>
          <p:spPr>
            <a:xfrm>
              <a:off x="11280944" y="1565049"/>
              <a:ext cx="0" cy="3634672"/>
            </a:xfrm>
            <a:prstGeom prst="line">
              <a:avLst/>
            </a:prstGeom>
            <a:noFill/>
            <a:ln w="12700" cap="flat" cmpd="sng" algn="ctr">
              <a:solidFill>
                <a:srgbClr val="1D1D1A"/>
              </a:solidFill>
              <a:prstDash val="solid"/>
              <a:miter lim="800000"/>
            </a:ln>
            <a:effectLst/>
          </p:spPr>
        </p:cxnSp>
      </p:grpSp>
      <p:sp>
        <p:nvSpPr>
          <p:cNvPr id="81" name="左右箭头 80"/>
          <p:cNvSpPr/>
          <p:nvPr/>
        </p:nvSpPr>
        <p:spPr>
          <a:xfrm>
            <a:off x="5532276" y="4276855"/>
            <a:ext cx="4097491" cy="84891"/>
          </a:xfrm>
          <a:prstGeom prst="lef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p:cNvGrpSpPr/>
          <p:nvPr/>
        </p:nvGrpSpPr>
        <p:grpSpPr>
          <a:xfrm>
            <a:off x="9515097" y="4108591"/>
            <a:ext cx="406756" cy="404269"/>
            <a:chOff x="10709980" y="3487916"/>
            <a:chExt cx="320511" cy="320511"/>
          </a:xfrm>
        </p:grpSpPr>
        <p:sp>
          <p:nvSpPr>
            <p:cNvPr id="83" name="矩形 82"/>
            <p:cNvSpPr/>
            <p:nvPr/>
          </p:nvSpPr>
          <p:spPr>
            <a:xfrm rot="2700000">
              <a:off x="10840825" y="3487917"/>
              <a:ext cx="58822" cy="320511"/>
            </a:xfrm>
            <a:prstGeom prst="rect">
              <a:avLst/>
            </a:prstGeom>
            <a:solidFill>
              <a:srgbClr val="E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rot="-2700000">
              <a:off x="10840826" y="3487916"/>
              <a:ext cx="58823" cy="320511"/>
            </a:xfrm>
            <a:prstGeom prst="rect">
              <a:avLst/>
            </a:prstGeom>
            <a:solidFill>
              <a:srgbClr val="E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618327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框 94"/>
          <p:cNvSpPr txBox="1"/>
          <p:nvPr/>
        </p:nvSpPr>
        <p:spPr>
          <a:xfrm>
            <a:off x="5986390" y="4469342"/>
            <a:ext cx="2569100" cy="261610"/>
          </a:xfrm>
          <a:prstGeom prst="rect">
            <a:avLst/>
          </a:prstGeom>
          <a:solidFill>
            <a:srgbClr val="FFFFFF"/>
          </a:solidFill>
        </p:spPr>
        <p:txBody>
          <a:bodyPr wrap="square" rtlCol="0">
            <a:spAutoFit/>
          </a:bodyPr>
          <a:lstStyle>
            <a:defPPr>
              <a:defRPr lang="zh-CN"/>
            </a:defPPr>
            <a:lvl1pPr marR="0" lvl="0" indent="0" algn="ctr" defTabSz="914478" fontAlgn="auto">
              <a:lnSpc>
                <a:spcPct val="100000"/>
              </a:lnSpc>
              <a:spcBef>
                <a:spcPts val="0"/>
              </a:spcBef>
              <a:spcAft>
                <a:spcPts val="0"/>
              </a:spcAft>
              <a:buClrTx/>
              <a:buSzTx/>
              <a:buFontTx/>
              <a:buNone/>
              <a:tabLst/>
              <a:defRPr kumimoji="0" sz="1100" b="0" i="0" u="none" strike="noStrike" kern="0" cap="none" spc="0" normalizeH="0" baseline="0">
                <a:ln>
                  <a:noFill/>
                </a:ln>
                <a:solidFill>
                  <a:srgbClr val="1D1D1A"/>
                </a:solidFill>
                <a:effectLst/>
                <a:uLnTx/>
                <a:uFillTx/>
                <a:latin typeface="微软雅黑" panose="020B0503020204020204" pitchFamily="34" charset="-122"/>
                <a:ea typeface="微软雅黑" panose="020B0503020204020204" pitchFamily="34" charset="-122"/>
              </a:defRPr>
            </a:lvl1pPr>
          </a:lstStyle>
          <a:p>
            <a:pPr algn="l"/>
            <a:r>
              <a:rPr lang="en-US" altLang="zh-CN" dirty="0"/>
              <a:t>Initiate the charging session</a:t>
            </a:r>
            <a:endParaRPr lang="zh-CN" altLang="en-US" dirty="0"/>
          </a:p>
        </p:txBody>
      </p:sp>
      <p:grpSp>
        <p:nvGrpSpPr>
          <p:cNvPr id="91" name="组合 90"/>
          <p:cNvGrpSpPr/>
          <p:nvPr/>
        </p:nvGrpSpPr>
        <p:grpSpPr>
          <a:xfrm>
            <a:off x="1267725" y="1535715"/>
            <a:ext cx="10121100" cy="4170756"/>
            <a:chOff x="1286352" y="1759948"/>
            <a:chExt cx="10121100" cy="3974212"/>
          </a:xfrm>
        </p:grpSpPr>
        <p:cxnSp>
          <p:nvCxnSpPr>
            <p:cNvPr id="48" name="直接连接符 47"/>
            <p:cNvCxnSpPr/>
            <p:nvPr/>
          </p:nvCxnSpPr>
          <p:spPr>
            <a:xfrm>
              <a:off x="1286352" y="1805785"/>
              <a:ext cx="7749" cy="3928375"/>
            </a:xfrm>
            <a:prstGeom prst="line">
              <a:avLst/>
            </a:prstGeom>
            <a:noFill/>
            <a:ln w="12700" cap="flat" cmpd="sng" algn="ctr">
              <a:solidFill>
                <a:srgbClr val="1D1D1A"/>
              </a:solidFill>
              <a:prstDash val="solid"/>
              <a:miter lim="800000"/>
            </a:ln>
            <a:effectLst/>
          </p:spPr>
        </p:cxnSp>
        <p:cxnSp>
          <p:nvCxnSpPr>
            <p:cNvPr id="49" name="直接连接符 48"/>
            <p:cNvCxnSpPr/>
            <p:nvPr/>
          </p:nvCxnSpPr>
          <p:spPr>
            <a:xfrm>
              <a:off x="2716817" y="1816735"/>
              <a:ext cx="0" cy="3906477"/>
            </a:xfrm>
            <a:prstGeom prst="line">
              <a:avLst/>
            </a:prstGeom>
            <a:noFill/>
            <a:ln w="12700" cap="flat" cmpd="sng" algn="ctr">
              <a:solidFill>
                <a:srgbClr val="1D1D1A"/>
              </a:solidFill>
              <a:prstDash val="solid"/>
              <a:miter lim="800000"/>
            </a:ln>
            <a:effectLst/>
          </p:spPr>
        </p:cxnSp>
        <p:cxnSp>
          <p:nvCxnSpPr>
            <p:cNvPr id="50" name="直接连接符 49"/>
            <p:cNvCxnSpPr/>
            <p:nvPr/>
          </p:nvCxnSpPr>
          <p:spPr>
            <a:xfrm>
              <a:off x="4181407" y="1775464"/>
              <a:ext cx="0" cy="3947748"/>
            </a:xfrm>
            <a:prstGeom prst="line">
              <a:avLst/>
            </a:prstGeom>
            <a:noFill/>
            <a:ln w="12700" cap="flat" cmpd="sng" algn="ctr">
              <a:solidFill>
                <a:srgbClr val="1D1D1A"/>
              </a:solidFill>
              <a:prstDash val="solid"/>
              <a:miter lim="800000"/>
            </a:ln>
            <a:effectLst/>
          </p:spPr>
        </p:cxnSp>
        <p:cxnSp>
          <p:nvCxnSpPr>
            <p:cNvPr id="51" name="直接连接符 50"/>
            <p:cNvCxnSpPr/>
            <p:nvPr/>
          </p:nvCxnSpPr>
          <p:spPr>
            <a:xfrm>
              <a:off x="5855227" y="1775464"/>
              <a:ext cx="0" cy="3906477"/>
            </a:xfrm>
            <a:prstGeom prst="line">
              <a:avLst/>
            </a:prstGeom>
            <a:noFill/>
            <a:ln w="12700" cap="flat" cmpd="sng" algn="ctr">
              <a:solidFill>
                <a:srgbClr val="1D1D1A"/>
              </a:solidFill>
              <a:prstDash val="solid"/>
              <a:miter lim="800000"/>
            </a:ln>
            <a:effectLst/>
          </p:spPr>
        </p:cxnSp>
        <p:cxnSp>
          <p:nvCxnSpPr>
            <p:cNvPr id="52" name="直接连接符 51"/>
            <p:cNvCxnSpPr/>
            <p:nvPr/>
          </p:nvCxnSpPr>
          <p:spPr>
            <a:xfrm>
              <a:off x="7362439" y="1779782"/>
              <a:ext cx="0" cy="3906477"/>
            </a:xfrm>
            <a:prstGeom prst="line">
              <a:avLst/>
            </a:prstGeom>
            <a:noFill/>
            <a:ln w="12700" cap="flat" cmpd="sng" algn="ctr">
              <a:solidFill>
                <a:srgbClr val="1D1D1A"/>
              </a:solidFill>
              <a:prstDash val="solid"/>
              <a:miter lim="800000"/>
            </a:ln>
            <a:effectLst/>
          </p:spPr>
        </p:cxnSp>
        <p:cxnSp>
          <p:nvCxnSpPr>
            <p:cNvPr id="53" name="直接连接符 52"/>
            <p:cNvCxnSpPr/>
            <p:nvPr/>
          </p:nvCxnSpPr>
          <p:spPr>
            <a:xfrm>
              <a:off x="8796779" y="1759948"/>
              <a:ext cx="0" cy="3906477"/>
            </a:xfrm>
            <a:prstGeom prst="line">
              <a:avLst/>
            </a:prstGeom>
            <a:noFill/>
            <a:ln w="12700" cap="flat" cmpd="sng" algn="ctr">
              <a:solidFill>
                <a:srgbClr val="1D1D1A"/>
              </a:solidFill>
              <a:prstDash val="solid"/>
              <a:miter lim="800000"/>
            </a:ln>
            <a:effectLst/>
          </p:spPr>
        </p:cxnSp>
        <p:cxnSp>
          <p:nvCxnSpPr>
            <p:cNvPr id="54" name="直接连接符 53"/>
            <p:cNvCxnSpPr/>
            <p:nvPr/>
          </p:nvCxnSpPr>
          <p:spPr>
            <a:xfrm>
              <a:off x="10113391" y="1759948"/>
              <a:ext cx="0" cy="3906477"/>
            </a:xfrm>
            <a:prstGeom prst="line">
              <a:avLst/>
            </a:prstGeom>
            <a:noFill/>
            <a:ln w="12700" cap="flat" cmpd="sng" algn="ctr">
              <a:solidFill>
                <a:srgbClr val="1D1D1A"/>
              </a:solidFill>
              <a:prstDash val="solid"/>
              <a:miter lim="800000"/>
            </a:ln>
            <a:effectLst/>
          </p:spPr>
        </p:cxnSp>
        <p:cxnSp>
          <p:nvCxnSpPr>
            <p:cNvPr id="87" name="直接连接符 86"/>
            <p:cNvCxnSpPr/>
            <p:nvPr/>
          </p:nvCxnSpPr>
          <p:spPr>
            <a:xfrm>
              <a:off x="11407452" y="1779782"/>
              <a:ext cx="0" cy="3906477"/>
            </a:xfrm>
            <a:prstGeom prst="line">
              <a:avLst/>
            </a:prstGeom>
            <a:noFill/>
            <a:ln w="12700" cap="flat" cmpd="sng" algn="ctr">
              <a:solidFill>
                <a:srgbClr val="1D1D1A"/>
              </a:solidFill>
              <a:prstDash val="solid"/>
              <a:miter lim="800000"/>
            </a:ln>
            <a:effectLst/>
          </p:spPr>
        </p:cxnSp>
      </p:grpSp>
      <p:sp>
        <p:nvSpPr>
          <p:cNvPr id="6" name="副标题 1"/>
          <p:cNvSpPr>
            <a:spLocks noGrp="1"/>
          </p:cNvSpPr>
          <p:nvPr>
            <p:ph type="title"/>
          </p:nvPr>
        </p:nvSpPr>
        <p:spPr>
          <a:xfrm>
            <a:off x="736908" y="62058"/>
            <a:ext cx="11127941" cy="1325563"/>
          </a:xfrm>
        </p:spPr>
        <p:txBody>
          <a:bodyPr>
            <a:normAutofit/>
          </a:bodyPr>
          <a:lstStyle/>
          <a:p>
            <a:r>
              <a:rPr lang="en-US" altLang="zh-CN" sz="3600" dirty="0" smtClean="0">
                <a:latin typeface="微软雅黑" panose="020B0503020204020204" pitchFamily="34" charset="-122"/>
                <a:ea typeface="微软雅黑" panose="020B0503020204020204" pitchFamily="34" charset="-122"/>
              </a:rPr>
              <a:t>Impact analysis </a:t>
            </a:r>
            <a:r>
              <a:rPr lang="en-US" altLang="zh-CN" sz="3600" dirty="0" smtClean="0">
                <a:latin typeface="微软雅黑" panose="020B0503020204020204" pitchFamily="34" charset="-122"/>
                <a:ea typeface="微软雅黑" panose="020B0503020204020204" pitchFamily="34" charset="-122"/>
              </a:rPr>
              <a:t>of Alt#4</a:t>
            </a:r>
            <a:endParaRPr lang="zh-CN" altLang="en-US" sz="3600" dirty="0">
              <a:solidFill>
                <a:srgbClr val="FF0000"/>
              </a:solidFill>
              <a:latin typeface="微软雅黑" panose="020B0503020204020204" pitchFamily="34" charset="-122"/>
              <a:ea typeface="微软雅黑" panose="020B0503020204020204" pitchFamily="34" charset="-122"/>
            </a:endParaRPr>
          </a:p>
        </p:txBody>
      </p:sp>
      <p:sp>
        <p:nvSpPr>
          <p:cNvPr id="42" name="内容占位符 2"/>
          <p:cNvSpPr txBox="1">
            <a:spLocks/>
          </p:cNvSpPr>
          <p:nvPr/>
        </p:nvSpPr>
        <p:spPr>
          <a:xfrm>
            <a:off x="935471" y="5986295"/>
            <a:ext cx="10453354" cy="686162"/>
          </a:xfrm>
          <a:prstGeom prst="rect">
            <a:avLst/>
          </a:prstGeom>
          <a:solidFill>
            <a:srgbClr val="FFFFFF"/>
          </a:solidFill>
        </p:spPr>
        <p:txBody>
          <a:bodyPr lIns="0" tIns="0" rIns="0" bIns="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r>
              <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rPr>
              <a:t>Observation </a:t>
            </a:r>
            <a:r>
              <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rPr>
              <a:t>5: </a:t>
            </a:r>
            <a:r>
              <a:rPr kumimoji="0" lang="en-US" altLang="zh-CN" sz="1800" b="0" i="0" u="none" strike="noStrike" kern="1200" cap="none" spc="0" normalizeH="0" baseline="0" noProof="0" dirty="0" smtClean="0">
                <a:ln>
                  <a:noFill/>
                </a:ln>
                <a:effectLst/>
                <a:uLnTx/>
                <a:uFillTx/>
                <a:latin typeface="Microsoft YaHei" panose="020B0503020204020204" pitchFamily="34" charset="-122"/>
                <a:ea typeface="Microsoft YaHei" panose="020B0503020204020204" pitchFamily="34" charset="-122"/>
                <a:cs typeface="Arial" panose="020B0604020202020204" pitchFamily="34" charset="0"/>
              </a:rPr>
              <a:t>Impact on UE</a:t>
            </a:r>
            <a:r>
              <a:rPr kumimoji="0" lang="en-US" altLang="zh-CN" sz="1800" b="0" i="0" u="none" strike="noStrike" kern="1200" cap="none" spc="0" normalizeH="0" noProof="0" dirty="0" smtClean="0">
                <a:ln>
                  <a:noFill/>
                </a:ln>
                <a:effectLst/>
                <a:uLnTx/>
                <a:uFillTx/>
                <a:latin typeface="Microsoft YaHei" panose="020B0503020204020204" pitchFamily="34" charset="-122"/>
                <a:ea typeface="Microsoft YaHei" panose="020B0503020204020204" pitchFamily="34" charset="-122"/>
                <a:cs typeface="Arial" panose="020B0604020202020204" pitchFamily="34" charset="0"/>
              </a:rPr>
              <a:t> and </a:t>
            </a:r>
            <a:r>
              <a:rPr kumimoji="0" lang="en-US" altLang="zh-CN" sz="1800" b="0" i="0" u="none" strike="noStrike" kern="1200" cap="none" spc="0" normalizeH="0" baseline="0" noProof="0" dirty="0" smtClean="0">
                <a:ln>
                  <a:noFill/>
                </a:ln>
                <a:effectLst/>
                <a:uLnTx/>
                <a:uFillTx/>
                <a:latin typeface="Microsoft YaHei" panose="020B0503020204020204" pitchFamily="34" charset="-122"/>
                <a:ea typeface="Microsoft YaHei" panose="020B0503020204020204" pitchFamily="34" charset="-122"/>
                <a:cs typeface="Arial" panose="020B0604020202020204" pitchFamily="34" charset="0"/>
              </a:rPr>
              <a:t>SMF+P-GW. </a:t>
            </a:r>
          </a:p>
          <a:p>
            <a:pPr lvl="0">
              <a:spcBef>
                <a:spcPts val="1200"/>
              </a:spcBef>
              <a:defRPr/>
            </a:pPr>
            <a:r>
              <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rPr>
              <a:t>Observation </a:t>
            </a:r>
            <a:r>
              <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rPr>
              <a:t>6: </a:t>
            </a:r>
            <a:r>
              <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rPr>
              <a:t>Impact of PCF, but </a:t>
            </a:r>
            <a:r>
              <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rPr>
              <a:t>interaction</a:t>
            </a:r>
            <a:r>
              <a:rPr lang="en-US" altLang="zh-CN" dirty="0">
                <a:solidFill>
                  <a:srgbClr val="1D1D1A"/>
                </a:solidFill>
              </a:rPr>
              <a:t> </a:t>
            </a:r>
            <a:r>
              <a:rPr lang="en-US" altLang="zh-CN" dirty="0" smtClean="0">
                <a:solidFill>
                  <a:srgbClr val="1D1D1A"/>
                </a:solidFill>
              </a:rPr>
              <a:t>with PCF </a:t>
            </a:r>
            <a:r>
              <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rPr>
              <a:t>is not required</a:t>
            </a:r>
            <a:r>
              <a:rPr kumimoji="0" lang="en-US" altLang="zh-CN" sz="1800" b="0" i="0" u="none" strike="noStrike" kern="1200" cap="none" spc="0" normalizeH="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rPr>
              <a:t> </a:t>
            </a:r>
            <a:r>
              <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rPr>
              <a:t>.</a:t>
            </a:r>
            <a:endPar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r>
              <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rPr>
              <a:t>	</a:t>
            </a:r>
            <a:endParaRPr kumimoji="0" lang="zh-CN" altLang="en-US" sz="1800" b="0"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3" name="矩形 42"/>
          <p:cNvSpPr/>
          <p:nvPr/>
        </p:nvSpPr>
        <p:spPr>
          <a:xfrm>
            <a:off x="736908" y="1138123"/>
            <a:ext cx="1077132" cy="449451"/>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rPr>
              <a:t>UE</a:t>
            </a:r>
            <a:endParaRPr kumimoji="0" lang="zh-CN" altLang="en-US"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
        <p:nvSpPr>
          <p:cNvPr id="44" name="矩形 43"/>
          <p:cNvSpPr/>
          <p:nvPr/>
        </p:nvSpPr>
        <p:spPr>
          <a:xfrm>
            <a:off x="2186000" y="1138123"/>
            <a:ext cx="1077132" cy="449451"/>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rPr>
              <a:t>MME</a:t>
            </a:r>
            <a:endParaRPr kumimoji="0" lang="zh-CN" altLang="en-US"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
        <p:nvSpPr>
          <p:cNvPr id="45" name="矩形 44"/>
          <p:cNvSpPr/>
          <p:nvPr/>
        </p:nvSpPr>
        <p:spPr>
          <a:xfrm>
            <a:off x="3635092" y="1130817"/>
            <a:ext cx="1077132" cy="449451"/>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rPr>
              <a:t>SGW</a:t>
            </a:r>
            <a:endParaRPr kumimoji="0" lang="zh-CN" altLang="en-US"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
        <p:nvSpPr>
          <p:cNvPr id="46" name="矩形 45"/>
          <p:cNvSpPr/>
          <p:nvPr/>
        </p:nvSpPr>
        <p:spPr>
          <a:xfrm>
            <a:off x="5115183" y="1123068"/>
            <a:ext cx="1394108" cy="449451"/>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rPr>
              <a:t>SMF+PGW-C</a:t>
            </a:r>
            <a:endParaRPr kumimoji="0" lang="zh-CN" altLang="en-US"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cxnSp>
        <p:nvCxnSpPr>
          <p:cNvPr id="55" name="直接箭头连接符 54"/>
          <p:cNvCxnSpPr/>
          <p:nvPr/>
        </p:nvCxnSpPr>
        <p:spPr>
          <a:xfrm>
            <a:off x="1275474" y="2541139"/>
            <a:ext cx="1433594" cy="0"/>
          </a:xfrm>
          <a:prstGeom prst="straightConnector1">
            <a:avLst/>
          </a:prstGeom>
          <a:noFill/>
          <a:ln w="6350" cap="flat" cmpd="sng" algn="ctr">
            <a:solidFill>
              <a:srgbClr val="232323"/>
            </a:solidFill>
            <a:prstDash val="solid"/>
            <a:miter lim="800000"/>
            <a:tailEnd type="triangle"/>
          </a:ln>
          <a:effectLst/>
        </p:spPr>
      </p:cxnSp>
      <p:sp>
        <p:nvSpPr>
          <p:cNvPr id="56" name="文本框 55"/>
          <p:cNvSpPr txBox="1"/>
          <p:nvPr/>
        </p:nvSpPr>
        <p:spPr>
          <a:xfrm>
            <a:off x="1388934" y="2243532"/>
            <a:ext cx="4311152" cy="261610"/>
          </a:xfrm>
          <a:prstGeom prst="rect">
            <a:avLst/>
          </a:prstGeom>
          <a:solidFill>
            <a:srgbClr val="FFFFFF"/>
          </a:solidFill>
        </p:spPr>
        <p:txBody>
          <a:bodyPr wrap="square"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Request Bearer Resource Modification(PCO(</a:t>
            </a:r>
            <a:r>
              <a:rPr kumimoji="0" lang="en-US" altLang="zh-CN" sz="1100" b="0" i="0" u="none" strike="noStrike" kern="0" cap="none" spc="0" normalizeH="0" baseline="0" noProof="0" dirty="0" smtClean="0">
                <a:ln>
                  <a:noFill/>
                </a:ln>
                <a:solidFill>
                  <a:srgbClr val="E9002F"/>
                </a:solidFill>
                <a:effectLst/>
                <a:uLnTx/>
                <a:uFillTx/>
                <a:latin typeface="微软雅黑" panose="020B0503020204020204" pitchFamily="34" charset="-122"/>
                <a:ea typeface="微软雅黑" panose="020B0503020204020204" pitchFamily="34" charset="-122"/>
              </a:rPr>
              <a:t>PDU Session ID</a:t>
            </a: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a:t>
            </a:r>
            <a:endParaRPr kumimoji="0" lang="zh-CN" altLang="en-US"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endParaRPr>
          </a:p>
        </p:txBody>
      </p:sp>
      <p:sp>
        <p:nvSpPr>
          <p:cNvPr id="57" name="矩形 56"/>
          <p:cNvSpPr/>
          <p:nvPr/>
        </p:nvSpPr>
        <p:spPr>
          <a:xfrm>
            <a:off x="6816124" y="1115319"/>
            <a:ext cx="1077132" cy="449451"/>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rPr>
              <a:t>PCF</a:t>
            </a:r>
            <a:endParaRPr kumimoji="0" lang="zh-CN" altLang="en-US"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cxnSp>
        <p:nvCxnSpPr>
          <p:cNvPr id="58" name="直接箭头连接符 57"/>
          <p:cNvCxnSpPr/>
          <p:nvPr/>
        </p:nvCxnSpPr>
        <p:spPr>
          <a:xfrm>
            <a:off x="2732315" y="2541140"/>
            <a:ext cx="1433594" cy="0"/>
          </a:xfrm>
          <a:prstGeom prst="straightConnector1">
            <a:avLst/>
          </a:prstGeom>
          <a:noFill/>
          <a:ln w="6350" cap="flat" cmpd="sng" algn="ctr">
            <a:solidFill>
              <a:srgbClr val="232323"/>
            </a:solidFill>
            <a:prstDash val="solid"/>
            <a:miter lim="800000"/>
            <a:tailEnd type="triangle"/>
          </a:ln>
          <a:effectLst/>
        </p:spPr>
      </p:cxnSp>
      <p:cxnSp>
        <p:nvCxnSpPr>
          <p:cNvPr id="59" name="直接箭头连接符 58"/>
          <p:cNvCxnSpPr/>
          <p:nvPr/>
        </p:nvCxnSpPr>
        <p:spPr>
          <a:xfrm>
            <a:off x="4165909" y="2541139"/>
            <a:ext cx="1673820" cy="0"/>
          </a:xfrm>
          <a:prstGeom prst="straightConnector1">
            <a:avLst/>
          </a:prstGeom>
          <a:noFill/>
          <a:ln w="6350" cap="flat" cmpd="sng" algn="ctr">
            <a:solidFill>
              <a:srgbClr val="232323"/>
            </a:solidFill>
            <a:prstDash val="solid"/>
            <a:miter lim="800000"/>
            <a:tailEnd type="triangle"/>
          </a:ln>
          <a:effectLst/>
        </p:spPr>
      </p:cxnSp>
      <p:cxnSp>
        <p:nvCxnSpPr>
          <p:cNvPr id="60" name="直接箭头连接符 59"/>
          <p:cNvCxnSpPr/>
          <p:nvPr/>
        </p:nvCxnSpPr>
        <p:spPr>
          <a:xfrm>
            <a:off x="5878474" y="3282586"/>
            <a:ext cx="1483965" cy="0"/>
          </a:xfrm>
          <a:prstGeom prst="straightConnector1">
            <a:avLst/>
          </a:prstGeom>
          <a:noFill/>
          <a:ln w="12700" cap="flat" cmpd="sng" algn="ctr">
            <a:solidFill>
              <a:srgbClr val="232323"/>
            </a:solidFill>
            <a:prstDash val="dash"/>
            <a:miter lim="800000"/>
            <a:tailEnd type="triangle"/>
          </a:ln>
          <a:effectLst/>
        </p:spPr>
      </p:cxnSp>
      <p:sp>
        <p:nvSpPr>
          <p:cNvPr id="61" name="文本框 60"/>
          <p:cNvSpPr txBox="1"/>
          <p:nvPr/>
        </p:nvSpPr>
        <p:spPr>
          <a:xfrm>
            <a:off x="5839729" y="2982132"/>
            <a:ext cx="6308340" cy="261610"/>
          </a:xfrm>
          <a:prstGeom prst="rect">
            <a:avLst/>
          </a:prstGeom>
          <a:solidFill>
            <a:srgbClr val="FFFFFF"/>
          </a:solidFill>
        </p:spPr>
        <p:txBody>
          <a:bodyPr wrap="square" rtlCol="0">
            <a:sp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err="1" smtClean="0">
                <a:ln>
                  <a:noFill/>
                </a:ln>
                <a:solidFill>
                  <a:srgbClr val="1D1D1A"/>
                </a:solidFill>
                <a:effectLst/>
                <a:uLnTx/>
                <a:uFillTx/>
                <a:latin typeface="微软雅黑" panose="020B0503020204020204" pitchFamily="34" charset="-122"/>
                <a:ea typeface="微软雅黑" panose="020B0503020204020204" pitchFamily="34" charset="-122"/>
              </a:rPr>
              <a:t>Npcf_SMPolicyControl</a:t>
            </a: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 _Update request( </a:t>
            </a:r>
            <a:r>
              <a:rPr kumimoji="0" lang="en-US" altLang="zh-CN" sz="1100" b="0" i="0" u="none" strike="noStrike" kern="0" cap="none" spc="0" normalizeH="0" baseline="0" noProof="0" dirty="0" err="1" smtClean="0">
                <a:ln>
                  <a:noFill/>
                </a:ln>
                <a:solidFill>
                  <a:srgbClr val="1D1D1A"/>
                </a:solidFill>
                <a:effectLst/>
                <a:uLnTx/>
                <a:uFillTx/>
                <a:latin typeface="微软雅黑" panose="020B0503020204020204" pitchFamily="34" charset="-122"/>
                <a:ea typeface="微软雅黑" panose="020B0503020204020204" pitchFamily="34" charset="-122"/>
              </a:rPr>
              <a:t>SmPolicyUpdateContextData</a:t>
            </a: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a:t>
            </a:r>
            <a:r>
              <a:rPr kumimoji="0" lang="en-US" altLang="zh-CN" sz="1100" b="0" i="0" u="none" strike="noStrike" kern="0" cap="none" spc="0" normalizeH="0" baseline="0" noProof="0" dirty="0" smtClean="0">
                <a:ln>
                  <a:noFill/>
                </a:ln>
                <a:solidFill>
                  <a:srgbClr val="E9002F"/>
                </a:solidFill>
                <a:effectLst/>
                <a:uLnTx/>
                <a:uFillTx/>
                <a:latin typeface="微软雅黑" panose="020B0503020204020204" pitchFamily="34" charset="-122"/>
                <a:ea typeface="微软雅黑" panose="020B0503020204020204" pitchFamily="34" charset="-122"/>
              </a:rPr>
              <a:t>PDU Session ID(op)</a:t>
            </a: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a:t>
            </a:r>
            <a:endParaRPr kumimoji="0" lang="zh-CN" altLang="en-US"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endParaRPr>
          </a:p>
        </p:txBody>
      </p:sp>
      <p:sp>
        <p:nvSpPr>
          <p:cNvPr id="62" name="矩形 61"/>
          <p:cNvSpPr/>
          <p:nvPr/>
        </p:nvSpPr>
        <p:spPr>
          <a:xfrm>
            <a:off x="736908" y="1706350"/>
            <a:ext cx="1801175" cy="518218"/>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E9002F"/>
                </a:solidFill>
                <a:effectLst/>
                <a:uLnTx/>
                <a:uFillTx/>
                <a:latin typeface="微软雅黑" panose="020B0503020204020204" pitchFamily="34" charset="-122"/>
                <a:ea typeface="微软雅黑" panose="020B0503020204020204" pitchFamily="34" charset="-122"/>
                <a:cs typeface="+mn-cs"/>
              </a:rPr>
              <a:t>Trigger modification when N1 is enabled  </a:t>
            </a:r>
            <a:endParaRPr kumimoji="0" lang="zh-CN" altLang="en-US" sz="1100" b="0" i="0" u="none" strike="noStrike" kern="0" cap="none" spc="0" normalizeH="0" baseline="0" noProof="0" dirty="0" smtClean="0">
              <a:ln>
                <a:noFill/>
              </a:ln>
              <a:solidFill>
                <a:srgbClr val="E9002F"/>
              </a:solidFill>
              <a:effectLst/>
              <a:uLnTx/>
              <a:uFillTx/>
              <a:latin typeface="微软雅黑" panose="020B0503020204020204" pitchFamily="34" charset="-122"/>
              <a:ea typeface="微软雅黑" panose="020B0503020204020204" pitchFamily="34" charset="-122"/>
              <a:cs typeface="+mn-cs"/>
            </a:endParaRPr>
          </a:p>
        </p:txBody>
      </p:sp>
      <p:sp>
        <p:nvSpPr>
          <p:cNvPr id="63" name="矩形 62"/>
          <p:cNvSpPr/>
          <p:nvPr/>
        </p:nvSpPr>
        <p:spPr>
          <a:xfrm>
            <a:off x="8241971" y="1115319"/>
            <a:ext cx="1077132" cy="449451"/>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rPr>
              <a:t>UDR</a:t>
            </a:r>
            <a:endParaRPr kumimoji="0" lang="zh-CN" altLang="en-US"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
        <p:nvSpPr>
          <p:cNvPr id="64" name="矩形 63"/>
          <p:cNvSpPr/>
          <p:nvPr/>
        </p:nvSpPr>
        <p:spPr>
          <a:xfrm>
            <a:off x="9567076" y="1107603"/>
            <a:ext cx="1077132" cy="449451"/>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lang="en-US" altLang="zh-CN" sz="1200" kern="0" noProof="0" dirty="0" smtClean="0">
                <a:solidFill>
                  <a:srgbClr val="1D1D1A"/>
                </a:solidFill>
                <a:latin typeface="微软雅黑" panose="020B0503020204020204" pitchFamily="34" charset="-122"/>
                <a:ea typeface="微软雅黑" panose="020B0503020204020204" pitchFamily="34" charset="-122"/>
              </a:rPr>
              <a:t>CH</a:t>
            </a:r>
            <a:r>
              <a:rPr kumimoji="0" lang="en-US" altLang="zh-CN"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rPr>
              <a:t>F</a:t>
            </a:r>
            <a:endParaRPr kumimoji="0" lang="zh-CN" altLang="en-US"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
        <p:nvSpPr>
          <p:cNvPr id="65" name="矩形 64"/>
          <p:cNvSpPr/>
          <p:nvPr/>
        </p:nvSpPr>
        <p:spPr>
          <a:xfrm>
            <a:off x="7174477" y="3399096"/>
            <a:ext cx="2066632" cy="306126"/>
          </a:xfrm>
          <a:prstGeom prst="rect">
            <a:avLst/>
          </a:prstGeom>
          <a:solidFill>
            <a:srgbClr val="FFFFFF"/>
          </a:solidFill>
          <a:ln w="12700" cap="flat" cmpd="sng" algn="ctr">
            <a:solidFill>
              <a:srgbClr val="232323"/>
            </a:solidFill>
            <a:prstDash val="dash"/>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rPr>
              <a:t>Existing procedures</a:t>
            </a:r>
            <a:endParaRPr kumimoji="0" lang="zh-CN" altLang="en-US"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
        <p:nvSpPr>
          <p:cNvPr id="66" name="矩形 65"/>
          <p:cNvSpPr/>
          <p:nvPr/>
        </p:nvSpPr>
        <p:spPr>
          <a:xfrm>
            <a:off x="4712224" y="2644174"/>
            <a:ext cx="2241076" cy="301779"/>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E9002F"/>
                </a:solidFill>
                <a:effectLst/>
                <a:uLnTx/>
                <a:uFillTx/>
                <a:latin typeface="微软雅黑" panose="020B0503020204020204" pitchFamily="34" charset="-122"/>
                <a:ea typeface="微软雅黑" panose="020B0503020204020204" pitchFamily="34" charset="-122"/>
                <a:cs typeface="+mn-cs"/>
              </a:rPr>
              <a:t>Changes PDU Session ID </a:t>
            </a:r>
            <a:endParaRPr kumimoji="0" lang="zh-CN" altLang="en-US" sz="1100" b="0" i="0" u="none" strike="noStrike" kern="0" cap="none" spc="0" normalizeH="0" baseline="0" noProof="0" dirty="0" smtClean="0">
              <a:ln>
                <a:noFill/>
              </a:ln>
              <a:solidFill>
                <a:srgbClr val="E9002F"/>
              </a:solidFill>
              <a:effectLst/>
              <a:uLnTx/>
              <a:uFillTx/>
              <a:latin typeface="微软雅黑" panose="020B0503020204020204" pitchFamily="34" charset="-122"/>
              <a:ea typeface="微软雅黑" panose="020B0503020204020204" pitchFamily="34" charset="-122"/>
              <a:cs typeface="+mn-cs"/>
            </a:endParaRPr>
          </a:p>
        </p:txBody>
      </p:sp>
      <p:cxnSp>
        <p:nvCxnSpPr>
          <p:cNvPr id="67" name="直接箭头连接符 66"/>
          <p:cNvCxnSpPr/>
          <p:nvPr/>
        </p:nvCxnSpPr>
        <p:spPr>
          <a:xfrm>
            <a:off x="5869318" y="4067702"/>
            <a:ext cx="1483965" cy="0"/>
          </a:xfrm>
          <a:prstGeom prst="straightConnector1">
            <a:avLst/>
          </a:prstGeom>
          <a:noFill/>
          <a:ln w="12700" cap="flat" cmpd="sng" algn="ctr">
            <a:solidFill>
              <a:srgbClr val="232323"/>
            </a:solidFill>
            <a:prstDash val="dash"/>
            <a:miter lim="800000"/>
            <a:headEnd type="triangle"/>
            <a:tailEnd type="none"/>
          </a:ln>
          <a:effectLst/>
        </p:spPr>
      </p:cxnSp>
      <p:sp>
        <p:nvSpPr>
          <p:cNvPr id="68" name="文本框 67"/>
          <p:cNvSpPr txBox="1"/>
          <p:nvPr/>
        </p:nvSpPr>
        <p:spPr>
          <a:xfrm>
            <a:off x="5973115" y="3739083"/>
            <a:ext cx="3794126" cy="261610"/>
          </a:xfrm>
          <a:prstGeom prst="rect">
            <a:avLst/>
          </a:prstGeom>
          <a:solidFill>
            <a:srgbClr val="FFFFFF"/>
          </a:solidFill>
        </p:spPr>
        <p:txBody>
          <a:bodyPr wrap="square"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err="1" smtClean="0">
                <a:ln>
                  <a:noFill/>
                </a:ln>
                <a:solidFill>
                  <a:srgbClr val="1D1D1A"/>
                </a:solidFill>
                <a:effectLst/>
                <a:uLnTx/>
                <a:uFillTx/>
                <a:latin typeface="微软雅黑" panose="020B0503020204020204" pitchFamily="34" charset="-122"/>
                <a:ea typeface="微软雅黑" panose="020B0503020204020204" pitchFamily="34" charset="-122"/>
              </a:rPr>
              <a:t>Npcf_SMPolicyControl</a:t>
            </a: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 _Update response()</a:t>
            </a:r>
            <a:endParaRPr kumimoji="0" lang="zh-CN" altLang="en-US"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endParaRPr>
          </a:p>
        </p:txBody>
      </p:sp>
      <p:cxnSp>
        <p:nvCxnSpPr>
          <p:cNvPr id="69" name="直接箭头连接符 68"/>
          <p:cNvCxnSpPr/>
          <p:nvPr/>
        </p:nvCxnSpPr>
        <p:spPr>
          <a:xfrm>
            <a:off x="1267725" y="5145894"/>
            <a:ext cx="1433594" cy="0"/>
          </a:xfrm>
          <a:prstGeom prst="straightConnector1">
            <a:avLst/>
          </a:prstGeom>
          <a:noFill/>
          <a:ln w="6350" cap="flat" cmpd="sng" algn="ctr">
            <a:solidFill>
              <a:srgbClr val="232323"/>
            </a:solidFill>
            <a:prstDash val="solid"/>
            <a:miter lim="800000"/>
            <a:headEnd type="triangle"/>
            <a:tailEnd type="none"/>
          </a:ln>
          <a:effectLst/>
        </p:spPr>
      </p:cxnSp>
      <p:sp>
        <p:nvSpPr>
          <p:cNvPr id="70" name="文本框 69"/>
          <p:cNvSpPr txBox="1"/>
          <p:nvPr/>
        </p:nvSpPr>
        <p:spPr>
          <a:xfrm>
            <a:off x="1354964" y="4829232"/>
            <a:ext cx="4345122" cy="261610"/>
          </a:xfrm>
          <a:prstGeom prst="rect">
            <a:avLst/>
          </a:prstGeom>
          <a:solidFill>
            <a:srgbClr val="FFFFFF"/>
          </a:solidFill>
        </p:spPr>
        <p:txBody>
          <a:bodyPr wrap="square"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Session management Request(PCO(mapped 5G </a:t>
            </a:r>
            <a:r>
              <a:rPr kumimoji="0" lang="en-US" altLang="zh-CN" sz="1100" b="0" i="0" u="none" strike="noStrike" kern="0" cap="none" spc="0" normalizeH="0" baseline="0" noProof="0" dirty="0" err="1" smtClean="0">
                <a:ln>
                  <a:noFill/>
                </a:ln>
                <a:solidFill>
                  <a:srgbClr val="1D1D1A"/>
                </a:solidFill>
                <a:effectLst/>
                <a:uLnTx/>
                <a:uFillTx/>
                <a:latin typeface="微软雅黑" panose="020B0503020204020204" pitchFamily="34" charset="-122"/>
                <a:ea typeface="微软雅黑" panose="020B0503020204020204" pitchFamily="34" charset="-122"/>
              </a:rPr>
              <a:t>QoS</a:t>
            </a: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  paras))</a:t>
            </a:r>
            <a:endParaRPr kumimoji="0" lang="zh-CN" altLang="en-US"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endParaRPr>
          </a:p>
        </p:txBody>
      </p:sp>
      <p:cxnSp>
        <p:nvCxnSpPr>
          <p:cNvPr id="71" name="直接箭头连接符 70"/>
          <p:cNvCxnSpPr/>
          <p:nvPr/>
        </p:nvCxnSpPr>
        <p:spPr>
          <a:xfrm>
            <a:off x="2724566" y="5145895"/>
            <a:ext cx="1433594" cy="0"/>
          </a:xfrm>
          <a:prstGeom prst="straightConnector1">
            <a:avLst/>
          </a:prstGeom>
          <a:noFill/>
          <a:ln w="6350" cap="flat" cmpd="sng" algn="ctr">
            <a:solidFill>
              <a:srgbClr val="232323"/>
            </a:solidFill>
            <a:prstDash val="solid"/>
            <a:miter lim="800000"/>
            <a:headEnd type="triangle"/>
            <a:tailEnd type="none"/>
          </a:ln>
          <a:effectLst/>
        </p:spPr>
      </p:cxnSp>
      <p:cxnSp>
        <p:nvCxnSpPr>
          <p:cNvPr id="72" name="直接箭头连接符 71"/>
          <p:cNvCxnSpPr/>
          <p:nvPr/>
        </p:nvCxnSpPr>
        <p:spPr>
          <a:xfrm>
            <a:off x="4158160" y="5145894"/>
            <a:ext cx="1673820" cy="0"/>
          </a:xfrm>
          <a:prstGeom prst="straightConnector1">
            <a:avLst/>
          </a:prstGeom>
          <a:noFill/>
          <a:ln w="6350" cap="flat" cmpd="sng" algn="ctr">
            <a:solidFill>
              <a:srgbClr val="232323"/>
            </a:solidFill>
            <a:prstDash val="solid"/>
            <a:miter lim="800000"/>
            <a:headEnd type="triangle"/>
            <a:tailEnd type="none"/>
          </a:ln>
          <a:effectLst/>
        </p:spPr>
      </p:cxnSp>
      <p:cxnSp>
        <p:nvCxnSpPr>
          <p:cNvPr id="73" name="直接箭头连接符 72"/>
          <p:cNvCxnSpPr/>
          <p:nvPr/>
        </p:nvCxnSpPr>
        <p:spPr>
          <a:xfrm>
            <a:off x="1275474" y="5495307"/>
            <a:ext cx="1433594" cy="0"/>
          </a:xfrm>
          <a:prstGeom prst="straightConnector1">
            <a:avLst/>
          </a:prstGeom>
          <a:noFill/>
          <a:ln w="6350" cap="flat" cmpd="sng" algn="ctr">
            <a:solidFill>
              <a:srgbClr val="232323"/>
            </a:solidFill>
            <a:prstDash val="solid"/>
            <a:miter lim="800000"/>
            <a:tailEnd type="triangle"/>
          </a:ln>
          <a:effectLst/>
        </p:spPr>
      </p:cxnSp>
      <p:cxnSp>
        <p:nvCxnSpPr>
          <p:cNvPr id="74" name="直接箭头连接符 73"/>
          <p:cNvCxnSpPr/>
          <p:nvPr/>
        </p:nvCxnSpPr>
        <p:spPr>
          <a:xfrm>
            <a:off x="2732315" y="5495308"/>
            <a:ext cx="1433594" cy="0"/>
          </a:xfrm>
          <a:prstGeom prst="straightConnector1">
            <a:avLst/>
          </a:prstGeom>
          <a:noFill/>
          <a:ln w="6350" cap="flat" cmpd="sng" algn="ctr">
            <a:solidFill>
              <a:srgbClr val="232323"/>
            </a:solidFill>
            <a:prstDash val="solid"/>
            <a:miter lim="800000"/>
            <a:tailEnd type="triangle"/>
          </a:ln>
          <a:effectLst/>
        </p:spPr>
      </p:cxnSp>
      <p:cxnSp>
        <p:nvCxnSpPr>
          <p:cNvPr id="75" name="直接箭头连接符 74"/>
          <p:cNvCxnSpPr/>
          <p:nvPr/>
        </p:nvCxnSpPr>
        <p:spPr>
          <a:xfrm>
            <a:off x="4165909" y="5495307"/>
            <a:ext cx="1673820" cy="0"/>
          </a:xfrm>
          <a:prstGeom prst="straightConnector1">
            <a:avLst/>
          </a:prstGeom>
          <a:noFill/>
          <a:ln w="6350" cap="flat" cmpd="sng" algn="ctr">
            <a:solidFill>
              <a:srgbClr val="232323"/>
            </a:solidFill>
            <a:prstDash val="solid"/>
            <a:miter lim="800000"/>
            <a:tailEnd type="triangle"/>
          </a:ln>
          <a:effectLst/>
        </p:spPr>
      </p:cxnSp>
      <p:sp>
        <p:nvSpPr>
          <p:cNvPr id="76" name="文本框 75"/>
          <p:cNvSpPr txBox="1"/>
          <p:nvPr/>
        </p:nvSpPr>
        <p:spPr>
          <a:xfrm>
            <a:off x="1388934" y="5201881"/>
            <a:ext cx="2924938" cy="261610"/>
          </a:xfrm>
          <a:prstGeom prst="rect">
            <a:avLst/>
          </a:prstGeom>
          <a:solidFill>
            <a:srgbClr val="FFFFFF"/>
          </a:solidFill>
        </p:spPr>
        <p:txBody>
          <a:bodyPr wrap="square"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rPr>
              <a:t>Session management Response ()</a:t>
            </a:r>
            <a:endParaRPr kumimoji="0" lang="zh-CN" altLang="en-US" sz="11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endParaRPr>
          </a:p>
        </p:txBody>
      </p:sp>
      <p:sp>
        <p:nvSpPr>
          <p:cNvPr id="78" name="矩形 77"/>
          <p:cNvSpPr/>
          <p:nvPr/>
        </p:nvSpPr>
        <p:spPr>
          <a:xfrm>
            <a:off x="10899930" y="1115318"/>
            <a:ext cx="1170458" cy="449451"/>
          </a:xfrm>
          <a:prstGeom prst="rect">
            <a:avLst/>
          </a:prstGeom>
          <a:solidFill>
            <a:srgbClr val="FFFFFF"/>
          </a:solidFill>
          <a:ln w="12700" cap="flat" cmpd="sng" algn="ctr">
            <a:solidFill>
              <a:srgbClr val="232323"/>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rPr>
              <a:t>OCS/OFCS</a:t>
            </a:r>
            <a:endParaRPr kumimoji="0" lang="zh-CN" altLang="en-US" sz="1200" b="0" i="0" u="none" strike="noStrike" kern="0" cap="none" spc="0" normalizeH="0" baseline="0" noProof="0" dirty="0" smtClean="0">
              <a:ln>
                <a:noFill/>
              </a:ln>
              <a:solidFill>
                <a:srgbClr val="1D1D1A"/>
              </a:solidFill>
              <a:effectLst/>
              <a:uLnTx/>
              <a:uFillTx/>
              <a:latin typeface="微软雅黑" panose="020B0503020204020204" pitchFamily="34" charset="-122"/>
              <a:ea typeface="微软雅黑" panose="020B0503020204020204" pitchFamily="34" charset="-122"/>
              <a:cs typeface="+mn-cs"/>
            </a:endParaRPr>
          </a:p>
        </p:txBody>
      </p:sp>
      <p:sp>
        <p:nvSpPr>
          <p:cNvPr id="92" name="左右箭头 91"/>
          <p:cNvSpPr/>
          <p:nvPr/>
        </p:nvSpPr>
        <p:spPr>
          <a:xfrm>
            <a:off x="5848970" y="4724403"/>
            <a:ext cx="4227168" cy="84891"/>
          </a:xfrm>
          <a:prstGeom prst="lef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973115" y="4118105"/>
            <a:ext cx="2514387" cy="261610"/>
          </a:xfrm>
          <a:prstGeom prst="rect">
            <a:avLst/>
          </a:prstGeom>
          <a:solidFill>
            <a:srgbClr val="FFFFFF"/>
          </a:solidFill>
        </p:spPr>
        <p:txBody>
          <a:bodyPr wrap="square" rtlCol="0">
            <a:spAutoFit/>
          </a:bodyPr>
          <a:lstStyle>
            <a:defPPr>
              <a:defRPr lang="zh-CN"/>
            </a:defPPr>
            <a:lvl1pPr marR="0" lvl="0" indent="0" algn="ctr" defTabSz="914478" fontAlgn="auto">
              <a:lnSpc>
                <a:spcPct val="100000"/>
              </a:lnSpc>
              <a:spcBef>
                <a:spcPts val="0"/>
              </a:spcBef>
              <a:spcAft>
                <a:spcPts val="0"/>
              </a:spcAft>
              <a:buClrTx/>
              <a:buSzTx/>
              <a:buFontTx/>
              <a:buNone/>
              <a:tabLst/>
              <a:defRPr kumimoji="0" sz="1100" b="0" i="0" u="none" strike="noStrike" kern="0" cap="none" spc="0" normalizeH="0" baseline="0">
                <a:ln>
                  <a:noFill/>
                </a:ln>
                <a:solidFill>
                  <a:srgbClr val="1D1D1A"/>
                </a:solidFill>
                <a:effectLst/>
                <a:uLnTx/>
                <a:uFillTx/>
                <a:latin typeface="微软雅黑" panose="020B0503020204020204" pitchFamily="34" charset="-122"/>
                <a:ea typeface="微软雅黑" panose="020B0503020204020204" pitchFamily="34" charset="-122"/>
              </a:defRPr>
            </a:lvl1pPr>
          </a:lstStyle>
          <a:p>
            <a:pPr algn="l"/>
            <a:r>
              <a:rPr lang="en-US" altLang="zh-CN" dirty="0"/>
              <a:t>Terminates the charging session</a:t>
            </a:r>
            <a:endParaRPr lang="zh-CN" altLang="en-US" dirty="0"/>
          </a:p>
        </p:txBody>
      </p:sp>
      <p:sp>
        <p:nvSpPr>
          <p:cNvPr id="93" name="左右箭头 92"/>
          <p:cNvSpPr/>
          <p:nvPr/>
        </p:nvSpPr>
        <p:spPr>
          <a:xfrm>
            <a:off x="5852621" y="4335086"/>
            <a:ext cx="5477237" cy="77305"/>
          </a:xfrm>
          <a:prstGeom prst="lef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40727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副标题 1"/>
          <p:cNvSpPr txBox="1">
            <a:spLocks/>
          </p:cNvSpPr>
          <p:nvPr/>
        </p:nvSpPr>
        <p:spPr>
          <a:xfrm>
            <a:off x="729175" y="456134"/>
            <a:ext cx="10740640" cy="993400"/>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lvl="0">
              <a:defRPr/>
            </a:pPr>
            <a:r>
              <a:rPr lang="en-US" altLang="zh-CN" dirty="0">
                <a:latin typeface="微软雅黑" panose="020B0503020204020204" pitchFamily="34" charset="-122"/>
                <a:ea typeface="微软雅黑" panose="020B0503020204020204" pitchFamily="34" charset="-122"/>
              </a:rPr>
              <a:t>Impact analysis of Alt#4</a:t>
            </a:r>
            <a:endParaRPr kumimoji="0" lang="zh-CN" altLang="en-US" sz="3200" b="0" i="0" u="none" strike="noStrike" kern="1200" cap="none" spc="0" normalizeH="0" baseline="0" noProof="0" dirty="0">
              <a:ln>
                <a:noFill/>
              </a:ln>
              <a:effectLst/>
              <a:uLnTx/>
              <a:uFillTx/>
            </a:endParaRPr>
          </a:p>
        </p:txBody>
      </p:sp>
      <p:sp>
        <p:nvSpPr>
          <p:cNvPr id="13" name="内容占位符 2"/>
          <p:cNvSpPr txBox="1">
            <a:spLocks/>
          </p:cNvSpPr>
          <p:nvPr/>
        </p:nvSpPr>
        <p:spPr>
          <a:xfrm>
            <a:off x="364256" y="1689827"/>
            <a:ext cx="5749783" cy="3741797"/>
          </a:xfrm>
          <a:prstGeom prst="rect">
            <a:avLst/>
          </a:prstGeom>
        </p:spPr>
        <p:txBody>
          <a:bodyPr lIns="0" tIns="0" rIns="0" bIns="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r>
              <a:rPr kumimoji="0" lang="en-GB" altLang="zh-CN"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rPr>
              <a:t>4.2.4 </a:t>
            </a:r>
            <a:r>
              <a:rPr kumimoji="0" lang="en-GB" altLang="zh-CN" b="1"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rPr>
              <a:t>	</a:t>
            </a:r>
            <a:r>
              <a:rPr kumimoji="0" lang="en-GB" altLang="zh-CN"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rPr>
              <a:t> </a:t>
            </a:r>
            <a:r>
              <a:rPr kumimoji="0" lang="en-GB" altLang="zh-CN" b="0" i="0" u="none" strike="noStrike" kern="1200" cap="none" spc="0" normalizeH="0" baseline="0" noProof="0" dirty="0" err="1"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rPr>
              <a:t>Npcf_SMPolicyControl_Update</a:t>
            </a:r>
            <a:r>
              <a:rPr kumimoji="0" lang="en-GB" altLang="zh-CN"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rPr>
              <a:t> Service</a:t>
            </a:r>
          </a:p>
          <a:p>
            <a:pPr>
              <a:spcBef>
                <a:spcPts val="1200"/>
              </a:spcBef>
            </a:pPr>
            <a:r>
              <a:rPr lang="en-GB" altLang="zh-CN" sz="1200" dirty="0"/>
              <a:t>4.2.4.2	 </a:t>
            </a:r>
            <a:r>
              <a:rPr lang="en-GB" altLang="zh-CN" sz="1200" dirty="0" smtClean="0"/>
              <a:t>   Requesting </a:t>
            </a:r>
            <a:r>
              <a:rPr lang="en-GB" altLang="zh-CN" sz="1200" dirty="0"/>
              <a:t>the update of the Session Management related policies</a:t>
            </a:r>
            <a:endParaRPr lang="zh-CN" altLang="zh-CN" sz="1200" dirty="0"/>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GB" altLang="zh-CN" sz="16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GB" altLang="zh-CN" sz="16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6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6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6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6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6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6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6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298123" marR="0" lvl="0" indent="-285750" algn="l" defTabSz="1187798" rtl="0" eaLnBrk="1" fontAlgn="auto" latinLnBrk="0" hangingPunct="1">
              <a:lnSpc>
                <a:spcPct val="100000"/>
              </a:lnSpc>
              <a:spcBef>
                <a:spcPts val="0"/>
              </a:spcBef>
              <a:spcAft>
                <a:spcPts val="0"/>
              </a:spcAft>
              <a:buClrTx/>
              <a:buSzTx/>
              <a:buFont typeface="Arial" panose="020B0604020202020204" pitchFamily="34" charset="0"/>
              <a:buChar char="•"/>
              <a:tabLst>
                <a:tab pos="1208420" algn="ctr"/>
              </a:tabLst>
              <a:defRPr/>
            </a:pPr>
            <a:endParaRPr kumimoji="0" lang="en-GB" altLang="zh-CN" sz="12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R="0" lvl="0" algn="l" defTabSz="1187798" rtl="0" eaLnBrk="1" fontAlgn="auto" latinLnBrk="0" hangingPunct="1">
              <a:lnSpc>
                <a:spcPct val="100000"/>
              </a:lnSpc>
              <a:spcBef>
                <a:spcPts val="0"/>
              </a:spcBef>
              <a:spcAft>
                <a:spcPts val="0"/>
              </a:spcAft>
              <a:buClrTx/>
              <a:buSzTx/>
              <a:tabLst>
                <a:tab pos="1208420" algn="ctr"/>
              </a:tabLst>
              <a:defRPr/>
            </a:pPr>
            <a:r>
              <a:rPr kumimoji="0" lang="en-GB" altLang="zh-CN" sz="12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rPr>
              <a:t>When the SMF detects that one or more policy control request triggers are met, the SMF shall send a POST request to the PCF to update an Individual SM Policy resource. </a:t>
            </a:r>
            <a:r>
              <a:rPr kumimoji="0" lang="en-GB" altLang="zh-CN" sz="1200" b="0" i="0" u="none" strike="noStrike" kern="1200" cap="none" spc="0" normalizeH="0" baseline="0" noProof="0" dirty="0" smtClean="0">
                <a:ln>
                  <a:noFill/>
                </a:ln>
                <a:solidFill>
                  <a:srgbClr val="E9002F"/>
                </a:solidFill>
                <a:effectLst/>
                <a:uLnTx/>
                <a:uFillTx/>
                <a:latin typeface="Microsoft YaHei" panose="020B0503020204020204" pitchFamily="34" charset="-122"/>
                <a:ea typeface="Microsoft YaHei" panose="020B0503020204020204" pitchFamily="34" charset="-122"/>
                <a:cs typeface="Arial" panose="020B0604020202020204" pitchFamily="34" charset="0"/>
              </a:rPr>
              <a:t>The {</a:t>
            </a:r>
            <a:r>
              <a:rPr kumimoji="0" lang="en-GB" altLang="zh-CN" sz="1200" b="0" i="0" u="none" strike="noStrike" kern="1200" cap="none" spc="0" normalizeH="0" baseline="0" noProof="0" dirty="0" err="1" smtClean="0">
                <a:ln>
                  <a:noFill/>
                </a:ln>
                <a:solidFill>
                  <a:srgbClr val="E9002F"/>
                </a:solidFill>
                <a:effectLst/>
                <a:uLnTx/>
                <a:uFillTx/>
                <a:latin typeface="Microsoft YaHei" panose="020B0503020204020204" pitchFamily="34" charset="-122"/>
                <a:ea typeface="Microsoft YaHei" panose="020B0503020204020204" pitchFamily="34" charset="-122"/>
                <a:cs typeface="Arial" panose="020B0604020202020204" pitchFamily="34" charset="0"/>
              </a:rPr>
              <a:t>smPolicyId</a:t>
            </a:r>
            <a:r>
              <a:rPr kumimoji="0" lang="en-GB" altLang="zh-CN" sz="1200" b="0" i="0" u="none" strike="noStrike" kern="1200" cap="none" spc="0" normalizeH="0" baseline="0" noProof="0" dirty="0" smtClean="0">
                <a:ln>
                  <a:noFill/>
                </a:ln>
                <a:solidFill>
                  <a:srgbClr val="E9002F"/>
                </a:solidFill>
                <a:effectLst/>
                <a:uLnTx/>
                <a:uFillTx/>
                <a:latin typeface="Microsoft YaHei" panose="020B0503020204020204" pitchFamily="34" charset="-122"/>
                <a:ea typeface="Microsoft YaHei" panose="020B0503020204020204" pitchFamily="34" charset="-122"/>
                <a:cs typeface="Arial" panose="020B0604020202020204" pitchFamily="34" charset="0"/>
              </a:rPr>
              <a:t>} in the URI identifies the Individual SM Policy resource to be updated. </a:t>
            </a:r>
            <a:endParaRPr kumimoji="0" lang="zh-CN" altLang="en-US" sz="1200" b="0"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917628555"/>
              </p:ext>
            </p:extLst>
          </p:nvPr>
        </p:nvGraphicFramePr>
        <p:xfrm>
          <a:off x="1154627" y="2558876"/>
          <a:ext cx="3986269" cy="1311869"/>
        </p:xfrm>
        <a:graphic>
          <a:graphicData uri="http://schemas.openxmlformats.org/presentationml/2006/ole">
            <mc:AlternateContent xmlns:mc="http://schemas.openxmlformats.org/markup-compatibility/2006">
              <mc:Choice xmlns:v="urn:schemas-microsoft-com:vml" Requires="v">
                <p:oleObj spid="_x0000_s1115" name="Visio" r:id="rId3" imgW="6058013" imgH="2000208" progId="Visio.Drawing.15">
                  <p:embed/>
                </p:oleObj>
              </mc:Choice>
              <mc:Fallback>
                <p:oleObj name="Visio" r:id="rId3" imgW="6058013" imgH="2000208" progId="Visio.Drawing.15">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4627" y="2558876"/>
                        <a:ext cx="3986269" cy="1311869"/>
                      </a:xfrm>
                      <a:prstGeom prst="rect">
                        <a:avLst/>
                      </a:prstGeom>
                      <a:noFill/>
                    </p:spPr>
                  </p:pic>
                </p:oleObj>
              </mc:Fallback>
            </mc:AlternateContent>
          </a:graphicData>
        </a:graphic>
      </p:graphicFrame>
      <p:pic>
        <p:nvPicPr>
          <p:cNvPr id="1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0307" y="2232439"/>
            <a:ext cx="4595450" cy="220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内容占位符 2"/>
          <p:cNvSpPr txBox="1">
            <a:spLocks/>
          </p:cNvSpPr>
          <p:nvPr/>
        </p:nvSpPr>
        <p:spPr>
          <a:xfrm>
            <a:off x="6780307" y="1838150"/>
            <a:ext cx="5749783" cy="484779"/>
          </a:xfrm>
          <a:prstGeom prst="rect">
            <a:avLst/>
          </a:prstGeom>
        </p:spPr>
        <p:txBody>
          <a:bodyPr lIns="0" tIns="0" rIns="0" bIns="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r>
              <a:rPr kumimoji="0" lang="en-GB" altLang="zh-CN" sz="1800" b="0"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rPr>
              <a:t>5.3.1	Resource Structure</a:t>
            </a:r>
            <a:endParaRPr kumimoji="0" lang="zh-CN" altLang="zh-CN" sz="1800" b="0"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800" b="0"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800" b="0"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800" b="0"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800" b="0"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800" b="0"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a:p>
            <a:pPr marL="12373" marR="0" lvl="0" indent="0" algn="l" defTabSz="1187798" rtl="0" eaLnBrk="1" fontAlgn="auto" latinLnBrk="0" hangingPunct="1">
              <a:lnSpc>
                <a:spcPct val="100000"/>
              </a:lnSpc>
              <a:spcBef>
                <a:spcPts val="0"/>
              </a:spcBef>
              <a:spcAft>
                <a:spcPts val="0"/>
              </a:spcAft>
              <a:buClrTx/>
              <a:buSzTx/>
              <a:buFontTx/>
              <a:buNone/>
              <a:tabLst>
                <a:tab pos="1208420" algn="ctr"/>
              </a:tabLst>
              <a:defRPr/>
            </a:pPr>
            <a:endParaRPr kumimoji="0" lang="en-US" altLang="zh-CN" sz="1800" b="0" i="0" u="none" strike="noStrike" kern="1200" cap="none" spc="0" normalizeH="0" baseline="0" noProof="0" dirty="0" smtClean="0">
              <a:ln>
                <a:noFill/>
              </a:ln>
              <a:solidFill>
                <a:srgbClr val="1D1D1A"/>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p:txBody>
      </p:sp>
      <p:graphicFrame>
        <p:nvGraphicFramePr>
          <p:cNvPr id="17" name="表格 16"/>
          <p:cNvGraphicFramePr>
            <a:graphicFrameLocks noGrp="1"/>
          </p:cNvGraphicFramePr>
          <p:nvPr>
            <p:extLst>
              <p:ext uri="{D42A27DB-BD31-4B8C-83A1-F6EECF244321}">
                <p14:modId xmlns:p14="http://schemas.microsoft.com/office/powerpoint/2010/main" val="2500089843"/>
              </p:ext>
            </p:extLst>
          </p:nvPr>
        </p:nvGraphicFramePr>
        <p:xfrm>
          <a:off x="6780929" y="4830171"/>
          <a:ext cx="4916630" cy="411480"/>
        </p:xfrm>
        <a:graphic>
          <a:graphicData uri="http://schemas.openxmlformats.org/drawingml/2006/table">
            <a:tbl>
              <a:tblPr firstRow="1" firstCol="1" bandRow="1"/>
              <a:tblGrid>
                <a:gridCol w="801823"/>
                <a:gridCol w="647861"/>
                <a:gridCol w="3466946"/>
              </a:tblGrid>
              <a:tr h="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spcAft>
                          <a:spcPts val="0"/>
                        </a:spcAft>
                      </a:pPr>
                      <a:r>
                        <a:rPr lang="en-GB" sz="900" b="1" dirty="0">
                          <a:effectLst/>
                          <a:latin typeface="Arial" panose="020B0604020202020204" pitchFamily="34" charset="0"/>
                          <a:ea typeface="宋体" panose="02010600030101010101" pitchFamily="2" charset="-122"/>
                          <a:cs typeface="Times New Roman" panose="02020603050405020304" pitchFamily="18" charset="0"/>
                        </a:rPr>
                        <a:t>Name</a:t>
                      </a:r>
                      <a:endParaRPr lang="zh-CN" sz="900" b="1" dirty="0">
                        <a:effectLst/>
                        <a:latin typeface="Arial" panose="020B0604020202020204" pitchFamily="34" charset="0"/>
                        <a:ea typeface="宋体"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spcAft>
                          <a:spcPts val="0"/>
                        </a:spcAft>
                      </a:pPr>
                      <a:r>
                        <a:rPr lang="en-GB" sz="900" b="1" dirty="0">
                          <a:effectLst/>
                          <a:latin typeface="Arial" panose="020B0604020202020204" pitchFamily="34" charset="0"/>
                          <a:ea typeface="宋体" panose="02010600030101010101" pitchFamily="2" charset="-122"/>
                          <a:cs typeface="Times New Roman" panose="02020603050405020304" pitchFamily="18" charset="0"/>
                        </a:rPr>
                        <a:t>Data type</a:t>
                      </a:r>
                      <a:endParaRPr lang="zh-CN" sz="900" b="1" dirty="0">
                        <a:effectLst/>
                        <a:latin typeface="Arial" panose="020B0604020202020204" pitchFamily="34" charset="0"/>
                        <a:ea typeface="宋体"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spcAft>
                          <a:spcPts val="0"/>
                        </a:spcAft>
                      </a:pPr>
                      <a:r>
                        <a:rPr lang="en-GB" sz="900" b="1">
                          <a:effectLst/>
                          <a:latin typeface="Arial" panose="020B0604020202020204" pitchFamily="34" charset="0"/>
                          <a:ea typeface="宋体" panose="02010600030101010101" pitchFamily="2" charset="-122"/>
                          <a:cs typeface="Times New Roman" panose="02020603050405020304" pitchFamily="18" charset="0"/>
                        </a:rPr>
                        <a:t>Definition</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177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r>
              <a:tr h="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spcAft>
                          <a:spcPts val="0"/>
                        </a:spcAft>
                      </a:pPr>
                      <a:r>
                        <a:rPr lang="en-GB" sz="900">
                          <a:effectLst/>
                          <a:latin typeface="Arial" panose="020B0604020202020204" pitchFamily="34" charset="0"/>
                          <a:ea typeface="宋体" panose="02010600030101010101" pitchFamily="2" charset="-122"/>
                          <a:cs typeface="Times New Roman" panose="02020603050405020304" pitchFamily="18" charset="0"/>
                        </a:rPr>
                        <a:t>apiRoot</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spcAft>
                          <a:spcPts val="0"/>
                        </a:spcAft>
                      </a:pPr>
                      <a:r>
                        <a:rPr lang="en-GB" sz="900">
                          <a:effectLst/>
                          <a:latin typeface="Arial" panose="020B0604020202020204" pitchFamily="34" charset="0"/>
                          <a:ea typeface="宋体" panose="02010600030101010101" pitchFamily="2" charset="-122"/>
                          <a:cs typeface="Times New Roman" panose="02020603050405020304" pitchFamily="18" charset="0"/>
                        </a:rPr>
                        <a:t>string</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spcAft>
                          <a:spcPts val="0"/>
                        </a:spcAft>
                      </a:pPr>
                      <a:r>
                        <a:rPr lang="en-GB" sz="900">
                          <a:effectLst/>
                          <a:latin typeface="Arial" panose="020B0604020202020204" pitchFamily="34" charset="0"/>
                          <a:ea typeface="宋体" panose="02010600030101010101" pitchFamily="2" charset="-122"/>
                          <a:cs typeface="Times New Roman" panose="02020603050405020304" pitchFamily="18" charset="0"/>
                        </a:rPr>
                        <a:t>See subclause 5.1</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177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spcAft>
                          <a:spcPts val="0"/>
                        </a:spcAft>
                      </a:pPr>
                      <a:r>
                        <a:rPr lang="en-GB" sz="900">
                          <a:effectLst/>
                          <a:latin typeface="Arial" panose="020B0604020202020204" pitchFamily="34" charset="0"/>
                          <a:ea typeface="宋体" panose="02010600030101010101" pitchFamily="2" charset="-122"/>
                          <a:cs typeface="Times New Roman" panose="02020603050405020304" pitchFamily="18" charset="0"/>
                        </a:rPr>
                        <a:t>smPolicyId</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spcAft>
                          <a:spcPts val="0"/>
                        </a:spcAft>
                      </a:pPr>
                      <a:r>
                        <a:rPr lang="en-GB" sz="900">
                          <a:effectLst/>
                          <a:latin typeface="Arial" panose="020B0604020202020204" pitchFamily="34" charset="0"/>
                          <a:ea typeface="宋体" panose="02010600030101010101" pitchFamily="2" charset="-122"/>
                          <a:cs typeface="Times New Roman" panose="02020603050405020304" pitchFamily="18" charset="0"/>
                        </a:rPr>
                        <a:t>string</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spcAft>
                          <a:spcPts val="0"/>
                        </a:spcAft>
                      </a:pPr>
                      <a:r>
                        <a:rPr lang="en-GB" sz="900" dirty="0">
                          <a:effectLst/>
                          <a:latin typeface="Arial" panose="020B0604020202020204" pitchFamily="34" charset="0"/>
                          <a:ea typeface="宋体" panose="02010600030101010101" pitchFamily="2" charset="-122"/>
                          <a:cs typeface="Times New Roman" panose="02020603050405020304" pitchFamily="18" charset="0"/>
                        </a:rPr>
                        <a:t>Unique identifier of the individual SM Policy resource.</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17780"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8" name="Rectangle 10"/>
          <p:cNvSpPr>
            <a:spLocks noChangeArrowheads="1"/>
          </p:cNvSpPr>
          <p:nvPr/>
        </p:nvSpPr>
        <p:spPr bwMode="auto">
          <a:xfrm>
            <a:off x="7461564" y="4500885"/>
            <a:ext cx="360226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GB" altLang="zh-CN" sz="1000" b="1" dirty="0" smtClean="0">
                <a:solidFill>
                  <a:srgbClr val="1D1D1A"/>
                </a:solidFill>
                <a:latin typeface="Arial" panose="020B0604020202020204" pitchFamily="34" charset="0"/>
                <a:cs typeface="Arial" panose="020B0604020202020204" pitchFamily="34" charset="0"/>
              </a:rPr>
              <a:t>Table 5.3.3.2-1: Resource URI variables for this resource</a:t>
            </a:r>
            <a:endParaRPr lang="en-GB" altLang="zh-CN" sz="400" dirty="0" smtClean="0">
              <a:solidFill>
                <a:srgbClr val="1D1D1A"/>
              </a:solidFill>
              <a:ea typeface="等线" panose="02010600030101010101" pitchFamily="2" charset="-122"/>
            </a:endParaRPr>
          </a:p>
        </p:txBody>
      </p:sp>
      <p:sp>
        <p:nvSpPr>
          <p:cNvPr id="19" name="文本框 18"/>
          <p:cNvSpPr txBox="1"/>
          <p:nvPr/>
        </p:nvSpPr>
        <p:spPr>
          <a:xfrm>
            <a:off x="482947" y="5820240"/>
            <a:ext cx="11333303" cy="646331"/>
          </a:xfrm>
          <a:prstGeom prst="rect">
            <a:avLst/>
          </a:prstGeom>
          <a:noFill/>
        </p:spPr>
        <p:txBody>
          <a:bodyPr wrap="square" rtlCol="0">
            <a:spAutoFit/>
          </a:bodyPr>
          <a:lstStyle/>
          <a:p>
            <a:pPr marL="1701800" indent="-1701800" defTabSz="914478"/>
            <a:r>
              <a:rPr lang="en-US" altLang="zh-CN" dirty="0" smtClean="0">
                <a:solidFill>
                  <a:srgbClr val="1D1D1A"/>
                </a:solidFill>
                <a:latin typeface="Microsoft YaHei" panose="020B0503020204020204" pitchFamily="34" charset="-122"/>
                <a:ea typeface="Microsoft YaHei" panose="020B0503020204020204" pitchFamily="34" charset="-122"/>
              </a:rPr>
              <a:t>Observation </a:t>
            </a:r>
            <a:r>
              <a:rPr lang="en-US" altLang="zh-CN" dirty="0" smtClean="0">
                <a:solidFill>
                  <a:srgbClr val="1D1D1A"/>
                </a:solidFill>
                <a:latin typeface="Microsoft YaHei" panose="020B0503020204020204" pitchFamily="34" charset="-122"/>
                <a:ea typeface="Microsoft YaHei" panose="020B0503020204020204" pitchFamily="34" charset="-122"/>
              </a:rPr>
              <a:t>7 </a:t>
            </a:r>
            <a:r>
              <a:rPr lang="en-US" altLang="zh-CN" dirty="0">
                <a:solidFill>
                  <a:srgbClr val="1D1D1A"/>
                </a:solidFill>
                <a:latin typeface="Microsoft YaHei" panose="020B0503020204020204" pitchFamily="34" charset="-122"/>
                <a:ea typeface="Microsoft YaHei" panose="020B0503020204020204" pitchFamily="34" charset="-122"/>
              </a:rPr>
              <a:t>: </a:t>
            </a:r>
            <a:r>
              <a:rPr lang="en-US" altLang="zh-CN" dirty="0">
                <a:solidFill>
                  <a:srgbClr val="1D1D1A"/>
                </a:solidFill>
                <a:latin typeface="Microsoft YaHei" panose="020B0503020204020204" pitchFamily="34" charset="-122"/>
                <a:ea typeface="Microsoft YaHei" panose="020B0503020204020204" pitchFamily="34" charset="-122"/>
              </a:rPr>
              <a:t> The PDU Session ID is not required to be provided to the PCF for updates/modifications as the SMF uses the existing </a:t>
            </a:r>
            <a:r>
              <a:rPr lang="en-US" altLang="zh-CN" dirty="0" err="1">
                <a:solidFill>
                  <a:srgbClr val="1D1D1A"/>
                </a:solidFill>
                <a:latin typeface="Microsoft YaHei" panose="020B0503020204020204" pitchFamily="34" charset="-122"/>
                <a:ea typeface="Microsoft YaHei" panose="020B0503020204020204" pitchFamily="34" charset="-122"/>
              </a:rPr>
              <a:t>smPolicyID</a:t>
            </a:r>
            <a:r>
              <a:rPr lang="en-US" altLang="zh-CN" dirty="0">
                <a:solidFill>
                  <a:srgbClr val="1D1D1A"/>
                </a:solidFill>
                <a:latin typeface="Microsoft YaHei" panose="020B0503020204020204" pitchFamily="34" charset="-122"/>
                <a:ea typeface="Microsoft YaHei" panose="020B0503020204020204" pitchFamily="34" charset="-122"/>
              </a:rPr>
              <a:t>.</a:t>
            </a:r>
          </a:p>
        </p:txBody>
      </p:sp>
      <p:sp>
        <p:nvSpPr>
          <p:cNvPr id="20" name="文本框 19"/>
          <p:cNvSpPr txBox="1"/>
          <p:nvPr/>
        </p:nvSpPr>
        <p:spPr>
          <a:xfrm>
            <a:off x="315488" y="1070439"/>
            <a:ext cx="1249060" cy="474297"/>
          </a:xfrm>
          <a:prstGeom prst="rect">
            <a:avLst/>
          </a:prstGeom>
          <a:noFill/>
        </p:spPr>
        <p:txBody>
          <a:bodyPr wrap="none" rtlCol="0">
            <a:spAutoFit/>
          </a:bodyPr>
          <a:lstStyle/>
          <a:p>
            <a:pPr defTabSz="914478">
              <a:lnSpc>
                <a:spcPts val="3440"/>
              </a:lnSpc>
            </a:pPr>
            <a:r>
              <a:rPr lang="en-US" altLang="zh-CN" dirty="0" smtClean="0">
                <a:solidFill>
                  <a:srgbClr val="1D1D1A"/>
                </a:solidFill>
                <a:latin typeface="Microsoft YaHei" panose="020B0503020204020204" pitchFamily="34" charset="-122"/>
                <a:ea typeface="Microsoft YaHei" panose="020B0503020204020204" pitchFamily="34" charset="-122"/>
              </a:rPr>
              <a:t>TS 29.512</a:t>
            </a:r>
            <a:endParaRPr lang="zh-CN" altLang="en-US" dirty="0" smtClean="0">
              <a:solidFill>
                <a:srgbClr val="1D1D1A"/>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2891188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1"/>
          <p:cNvSpPr txBox="1">
            <a:spLocks/>
          </p:cNvSpPr>
          <p:nvPr/>
        </p:nvSpPr>
        <p:spPr>
          <a:xfrm>
            <a:off x="838200" y="626616"/>
            <a:ext cx="10740640" cy="993400"/>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marL="0" marR="0" lvl="0" indent="0" algn="l" defTabSz="1187798" rtl="0" eaLnBrk="1" fontAlgn="auto" latinLnBrk="0" hangingPunct="1">
              <a:lnSpc>
                <a:spcPts val="3430"/>
              </a:lnSpc>
              <a:spcBef>
                <a:spcPts val="0"/>
              </a:spcBef>
              <a:spcAft>
                <a:spcPts val="0"/>
              </a:spcAft>
              <a:buClrTx/>
              <a:buSzTx/>
              <a:buFont typeface="Arial" panose="020B0604020202020204" pitchFamily="34" charset="0"/>
              <a:buNone/>
              <a:tabLst/>
              <a:defRPr/>
            </a:pPr>
            <a:r>
              <a:rPr lang="en-US" altLang="zh-CN" noProof="0" dirty="0" smtClean="0">
                <a:solidFill>
                  <a:srgbClr val="1D1D1A"/>
                </a:solidFill>
                <a:latin typeface="微软雅黑" panose="020B0503020204020204" pitchFamily="34" charset="-122"/>
                <a:ea typeface="微软雅黑" panose="020B0503020204020204" pitchFamily="34" charset="-122"/>
              </a:rPr>
              <a:t>Conclusion</a:t>
            </a:r>
            <a:endParaRPr kumimoji="0" lang="zh-CN" altLang="en-US" sz="32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endParaRPr>
          </a:p>
        </p:txBody>
      </p:sp>
      <p:sp>
        <p:nvSpPr>
          <p:cNvPr id="7" name="内容占位符 2"/>
          <p:cNvSpPr>
            <a:spLocks noGrp="1"/>
          </p:cNvSpPr>
          <p:nvPr>
            <p:ph idx="1"/>
          </p:nvPr>
        </p:nvSpPr>
        <p:spPr>
          <a:xfrm>
            <a:off x="838200" y="1841110"/>
            <a:ext cx="10515600" cy="4351338"/>
          </a:xfrm>
        </p:spPr>
        <p:txBody>
          <a:bodyPr>
            <a:noAutofit/>
          </a:bodyPr>
          <a:lstStyle/>
          <a:p>
            <a:pPr marL="1163638" indent="-1163638" defTabSz="1187798">
              <a:lnSpc>
                <a:spcPct val="100000"/>
              </a:lnSpc>
              <a:spcBef>
                <a:spcPts val="0"/>
              </a:spcBef>
              <a:buNone/>
              <a:tabLst>
                <a:tab pos="1208420" algn="ctr"/>
              </a:tabLst>
              <a:defRPr/>
            </a:pPr>
            <a:r>
              <a:rPr lang="en-US" altLang="zh-CN" sz="2400" b="1" dirty="0" smtClean="0">
                <a:solidFill>
                  <a:srgbClr val="1D1D1A"/>
                </a:solidFill>
                <a:latin typeface="Microsoft YaHei" panose="020B0503020204020204" pitchFamily="34" charset="-122"/>
                <a:ea typeface="Microsoft YaHei" panose="020B0503020204020204" pitchFamily="34" charset="-122"/>
                <a:cs typeface="Arial" panose="020B0604020202020204" pitchFamily="34" charset="0"/>
              </a:rPr>
              <a:t>Proposal 2: </a:t>
            </a:r>
            <a:r>
              <a:rPr lang="en-US" altLang="zh-CN" sz="2400" b="1" dirty="0" smtClean="0">
                <a:solidFill>
                  <a:srgbClr val="1D1D1A"/>
                </a:solidFill>
                <a:latin typeface="Microsoft YaHei" panose="020B0503020204020204" pitchFamily="34" charset="-122"/>
                <a:ea typeface="Microsoft YaHei" panose="020B0503020204020204" pitchFamily="34" charset="-122"/>
                <a:cs typeface="Arial" panose="020B0604020202020204" pitchFamily="34" charset="0"/>
              </a:rPr>
              <a:t>Alt#4 </a:t>
            </a:r>
            <a:r>
              <a:rPr lang="en-US" altLang="zh-CN" sz="2400" b="1" dirty="0" smtClean="0">
                <a:solidFill>
                  <a:srgbClr val="1D1D1A"/>
                </a:solidFill>
                <a:latin typeface="Microsoft YaHei" panose="020B0503020204020204" pitchFamily="34" charset="-122"/>
                <a:ea typeface="Microsoft YaHei" panose="020B0503020204020204" pitchFamily="34" charset="-122"/>
                <a:cs typeface="Arial" panose="020B0604020202020204" pitchFamily="34" charset="0"/>
              </a:rPr>
              <a:t>is selected as way </a:t>
            </a:r>
            <a:r>
              <a:rPr lang="en-US" altLang="zh-CN" sz="2400" b="1" dirty="0" smtClean="0">
                <a:latin typeface="Microsoft YaHei" panose="020B0503020204020204" pitchFamily="34" charset="-122"/>
                <a:ea typeface="Microsoft YaHei" panose="020B0503020204020204" pitchFamily="34" charset="-122"/>
                <a:cs typeface="Arial" panose="020B0604020202020204" pitchFamily="34" charset="0"/>
              </a:rPr>
              <a:t>forward</a:t>
            </a:r>
            <a:r>
              <a:rPr lang="en-US" altLang="zh-CN" sz="2400" dirty="0" smtClean="0">
                <a:latin typeface="Microsoft YaHei" panose="020B0503020204020204" pitchFamily="34" charset="-122"/>
                <a:ea typeface="Microsoft YaHei" panose="020B0503020204020204" pitchFamily="34" charset="-122"/>
                <a:cs typeface="Arial" panose="020B0604020202020204" pitchFamily="34" charset="0"/>
              </a:rPr>
              <a:t>.</a:t>
            </a:r>
            <a:endParaRPr lang="en-US" altLang="zh-CN" sz="2400" dirty="0">
              <a:latin typeface="Microsoft YaHei" panose="020B0503020204020204" pitchFamily="34" charset="-122"/>
              <a:ea typeface="Microsoft YaHei" panose="020B0503020204020204" pitchFamily="34" charset="-122"/>
              <a:cs typeface="Arial" panose="020B0604020202020204" pitchFamily="34" charset="0"/>
            </a:endParaRPr>
          </a:p>
          <a:p>
            <a:pPr marL="1163638" indent="-1163638" defTabSz="1187798">
              <a:lnSpc>
                <a:spcPct val="100000"/>
              </a:lnSpc>
              <a:spcBef>
                <a:spcPts val="0"/>
              </a:spcBef>
              <a:buNone/>
              <a:tabLst>
                <a:tab pos="1208420" algn="ctr"/>
              </a:tabLst>
              <a:defRPr/>
            </a:pPr>
            <a:endParaRPr lang="en-US" altLang="zh-CN" sz="1800" dirty="0" smtClean="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endParaRPr>
          </a:p>
          <a:p>
            <a:pPr marL="1163638" indent="-806450" defTabSz="1187798">
              <a:lnSpc>
                <a:spcPct val="100000"/>
              </a:lnSpc>
              <a:spcBef>
                <a:spcPts val="0"/>
              </a:spcBef>
              <a:buNone/>
              <a:tabLst>
                <a:tab pos="1208420" algn="ctr"/>
              </a:tabLst>
              <a:defRPr/>
            </a:pPr>
            <a:endParaRPr lang="en-US" altLang="zh-CN" sz="1800" dirty="0" smtClean="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endParaRPr>
          </a:p>
          <a:p>
            <a:pPr marL="1163638" indent="-806450" defTabSz="1187798">
              <a:lnSpc>
                <a:spcPct val="100000"/>
              </a:lnSpc>
              <a:spcBef>
                <a:spcPts val="0"/>
              </a:spcBef>
              <a:buNone/>
              <a:tabLst>
                <a:tab pos="1208420" algn="ctr"/>
              </a:tabLst>
              <a:defRPr/>
            </a:pPr>
            <a:r>
              <a:rPr lang="en-US" altLang="zh-CN" sz="1800" dirty="0" smtClean="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rPr>
              <a:t>Alt#1</a:t>
            </a:r>
            <a:r>
              <a:rPr lang="en-US" altLang="zh-CN" sz="1800" dirty="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rPr>
              <a:t>:	</a:t>
            </a:r>
            <a:r>
              <a:rPr lang="en-US" altLang="zh-CN" sz="1800" dirty="0" smtClean="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rPr>
              <a:t>No </a:t>
            </a:r>
            <a:r>
              <a:rPr lang="en-US" altLang="zh-CN" sz="1800" dirty="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rPr>
              <a:t>service continuity</a:t>
            </a:r>
          </a:p>
          <a:p>
            <a:pPr marL="1163638" indent="-806450" defTabSz="1187798">
              <a:lnSpc>
                <a:spcPct val="100000"/>
              </a:lnSpc>
              <a:spcBef>
                <a:spcPts val="0"/>
              </a:spcBef>
              <a:buNone/>
              <a:tabLst>
                <a:tab pos="1208420" algn="ctr"/>
              </a:tabLst>
              <a:defRPr/>
            </a:pPr>
            <a:endParaRPr lang="en-US" altLang="zh-CN" sz="1800" dirty="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endParaRPr>
          </a:p>
          <a:p>
            <a:pPr marL="1163638" indent="-806450" defTabSz="1187798">
              <a:lnSpc>
                <a:spcPct val="100000"/>
              </a:lnSpc>
              <a:spcBef>
                <a:spcPts val="0"/>
              </a:spcBef>
              <a:buNone/>
              <a:tabLst>
                <a:tab pos="1208420" algn="ctr"/>
              </a:tabLst>
              <a:defRPr/>
            </a:pPr>
            <a:r>
              <a:rPr lang="en-US" altLang="zh-CN" sz="1800" dirty="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rPr>
              <a:t>Alt#2:	</a:t>
            </a:r>
            <a:r>
              <a:rPr lang="en-US" altLang="zh-CN" sz="1800" dirty="0" smtClean="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rPr>
              <a:t>When </a:t>
            </a:r>
            <a:r>
              <a:rPr lang="en-US" altLang="zh-CN" sz="1800" dirty="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rPr>
              <a:t>N1 is enabled, the UE release the old PDN connection and request new PDN connection.</a:t>
            </a:r>
            <a:endParaRPr lang="zh-CN" altLang="zh-CN" sz="1800" dirty="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endParaRPr>
          </a:p>
          <a:p>
            <a:pPr marL="1163638" indent="-806450" defTabSz="1187798">
              <a:lnSpc>
                <a:spcPct val="100000"/>
              </a:lnSpc>
              <a:spcBef>
                <a:spcPts val="0"/>
              </a:spcBef>
              <a:buNone/>
              <a:tabLst>
                <a:tab pos="1208420" algn="ctr"/>
              </a:tabLst>
              <a:defRPr/>
            </a:pPr>
            <a:endParaRPr lang="zh-CN"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1163638" indent="-806450" defTabSz="1187798">
              <a:lnSpc>
                <a:spcPct val="100000"/>
              </a:lnSpc>
              <a:spcBef>
                <a:spcPts val="0"/>
              </a:spcBef>
              <a:buNone/>
              <a:tabLst>
                <a:tab pos="1208420" algn="ctr"/>
              </a:tabLst>
              <a:defRPr/>
            </a:pPr>
            <a:endPar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1163638" indent="-806450" defTabSz="1187798">
              <a:lnSpc>
                <a:spcPct val="100000"/>
              </a:lnSpc>
              <a:spcBef>
                <a:spcPts val="0"/>
              </a:spcBef>
              <a:buNone/>
              <a:tabLst>
                <a:tab pos="1208420" algn="ctr"/>
              </a:tabLst>
              <a:defRPr/>
            </a:pPr>
            <a:r>
              <a:rPr lang="en-US" altLang="zh-CN" sz="1800" dirty="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rPr>
              <a:t>Alt#3:  		Always send PDU session ID regardless N1 mode status </a:t>
            </a:r>
            <a:endParaRPr lang="zh-CN" altLang="zh-CN" sz="1800" dirty="0">
              <a:solidFill>
                <a:schemeClr val="bg1">
                  <a:lumMod val="75000"/>
                </a:schemeClr>
              </a:solidFill>
              <a:latin typeface="Microsoft YaHei" panose="020B0503020204020204" pitchFamily="34" charset="-122"/>
              <a:ea typeface="Microsoft YaHei" panose="020B0503020204020204" pitchFamily="34" charset="-122"/>
              <a:cs typeface="Arial" panose="020B0604020202020204" pitchFamily="34" charset="0"/>
            </a:endParaRPr>
          </a:p>
          <a:p>
            <a:pPr marL="1163638" lvl="0" indent="-806450" defTabSz="1187798">
              <a:lnSpc>
                <a:spcPct val="100000"/>
              </a:lnSpc>
              <a:spcBef>
                <a:spcPts val="0"/>
              </a:spcBef>
              <a:buNone/>
              <a:tabLst>
                <a:tab pos="1208420" algn="ctr"/>
              </a:tabLst>
              <a:defRPr/>
            </a:pPr>
            <a:endPar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1163638" lvl="0" indent="-806450" defTabSz="1187798">
              <a:lnSpc>
                <a:spcPct val="100000"/>
              </a:lnSpc>
              <a:spcBef>
                <a:spcPts val="0"/>
              </a:spcBef>
              <a:buNone/>
              <a:tabLst>
                <a:tab pos="1208420" algn="ctr"/>
              </a:tabLst>
              <a:defRPr/>
            </a:pPr>
            <a:r>
              <a:rPr lang="en-US" altLang="zh-CN" sz="1800" dirty="0">
                <a:latin typeface="Microsoft YaHei" panose="020B0503020204020204" pitchFamily="34" charset="-122"/>
                <a:ea typeface="Microsoft YaHei" panose="020B0503020204020204" pitchFamily="34" charset="-122"/>
                <a:cs typeface="Arial" panose="020B0604020202020204" pitchFamily="34" charset="0"/>
              </a:rPr>
              <a:t>Alt#4:  When N1 is enabled, the UE initiates the PDN modification to send the PDU session id and get the 5G parameters.</a:t>
            </a:r>
            <a:endParaRPr lang="zh-CN" altLang="zh-CN" sz="1800" dirty="0">
              <a:latin typeface="Microsoft YaHei" panose="020B0503020204020204" pitchFamily="34" charset="-122"/>
              <a:ea typeface="Microsoft YaHei" panose="020B0503020204020204" pitchFamily="34" charset="-122"/>
              <a:cs typeface="Arial" panose="020B0604020202020204" pitchFamily="34" charset="0"/>
            </a:endParaRPr>
          </a:p>
          <a:p>
            <a:pPr marL="2417763" lvl="0" indent="-2417763" defTabSz="1187798">
              <a:lnSpc>
                <a:spcPct val="100000"/>
              </a:lnSpc>
              <a:spcBef>
                <a:spcPts val="0"/>
              </a:spcBef>
              <a:buNone/>
              <a:tabLst>
                <a:tab pos="1208420" algn="ctr"/>
              </a:tabLst>
              <a:defRPr/>
            </a:pPr>
            <a:endPar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12373" lvl="0" indent="0" defTabSz="1187798">
              <a:lnSpc>
                <a:spcPct val="100000"/>
              </a:lnSpc>
              <a:spcBef>
                <a:spcPts val="0"/>
              </a:spcBef>
              <a:buNone/>
              <a:tabLst>
                <a:tab pos="1208420" algn="ctr"/>
              </a:tabLst>
              <a:defRPr/>
            </a:pPr>
            <a:endPar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12373" lvl="0" indent="0" defTabSz="1187798">
              <a:lnSpc>
                <a:spcPct val="100000"/>
              </a:lnSpc>
              <a:spcBef>
                <a:spcPts val="0"/>
              </a:spcBef>
              <a:buNone/>
              <a:tabLst>
                <a:tab pos="1208420" algn="ctr"/>
              </a:tabLst>
              <a:defRPr/>
            </a:pPr>
            <a:endPar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0" lvl="0" indent="0">
              <a:spcBef>
                <a:spcPts val="1200"/>
              </a:spcBef>
              <a:buNone/>
            </a:pPr>
            <a:endParaRPr lang="en-US" altLang="zh-CN" sz="1800" dirty="0">
              <a:solidFill>
                <a:srgbClr val="1D1D1A"/>
              </a:solidFill>
              <a:latin typeface="Microsoft YaHei" panose="020B0503020204020204" pitchFamily="34" charset="-122"/>
              <a:ea typeface="Microsoft YaHei" panose="020B0503020204020204" pitchFamily="34" charset="-122"/>
              <a:cs typeface="Arial" panose="020B0604020202020204" pitchFamily="34" charset="0"/>
            </a:endParaRPr>
          </a:p>
          <a:p>
            <a:pPr marL="0" indent="0">
              <a:buNone/>
            </a:pPr>
            <a:endParaRPr lang="zh-CN" altLang="en-US" sz="1800" b="1" dirty="0"/>
          </a:p>
        </p:txBody>
      </p:sp>
    </p:spTree>
    <p:extLst>
      <p:ext uri="{BB962C8B-B14F-4D97-AF65-F5344CB8AC3E}">
        <p14:creationId xmlns:p14="http://schemas.microsoft.com/office/powerpoint/2010/main" val="337616376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1184</TotalTime>
  <Words>370</Words>
  <Application>Microsoft Office PowerPoint</Application>
  <PresentationFormat>宽屏</PresentationFormat>
  <Paragraphs>147</Paragraphs>
  <Slides>10</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10</vt:i4>
      </vt:variant>
    </vt:vector>
  </HeadingPairs>
  <TitlesOfParts>
    <vt:vector size="20" baseType="lpstr">
      <vt:lpstr>等线</vt:lpstr>
      <vt:lpstr>宋体</vt:lpstr>
      <vt:lpstr>微软雅黑</vt:lpstr>
      <vt:lpstr>微软雅黑</vt:lpstr>
      <vt:lpstr>Arial</vt:lpstr>
      <vt:lpstr>Calibri</vt:lpstr>
      <vt:lpstr>Calibri Light</vt:lpstr>
      <vt:lpstr>Times New Roman</vt:lpstr>
      <vt:lpstr>Office 主题</vt:lpstr>
      <vt:lpstr>Visio</vt:lpstr>
      <vt:lpstr>SA2#144E N1 mode Enabling  AI 4.1</vt:lpstr>
      <vt:lpstr>Alternatives on the table</vt:lpstr>
      <vt:lpstr>PowerPoint 演示文稿</vt:lpstr>
      <vt:lpstr>Service Continuity Needs To Be Supported</vt:lpstr>
      <vt:lpstr>PowerPoint 演示文稿</vt:lpstr>
      <vt:lpstr>PowerPoint 演示文稿</vt:lpstr>
      <vt:lpstr>Impact analysis of Alt#4</vt:lpstr>
      <vt:lpstr>PowerPoint 演示文稿</vt:lpstr>
      <vt:lpstr>PowerPoint 演示文稿</vt:lpstr>
      <vt:lpstr>Thank you </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5MBS Cooperation Call</dc:title>
  <dc:creator>Huawei User</dc:creator>
  <cp:lastModifiedBy>#144</cp:lastModifiedBy>
  <cp:revision>287</cp:revision>
  <dcterms:created xsi:type="dcterms:W3CDTF">2020-08-20T00:45:21Z</dcterms:created>
  <dcterms:modified xsi:type="dcterms:W3CDTF">2021-04-06T10:39:03Z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1597650566</vt:lpwstr>
  </property>
  <property fmtid="{D5CDD505-2E9C-101B-9397-08002B2CF9AE}" pid="6" name="_2015_ms_pID_725343">
    <vt:lpwstr>(3)srpgG2EYc3GoMRFIe4vj5AIPc4A7zrZxwIpQErEXERMazqsd04naX4XOVQsO5az0VVSowQNq
Hj54tIwxmtvxeq34Asy1vNAdQCMoTgFJt+madoD7M9YjZ5EvzPjCh7PJSFSHylczgii6xiRX
jYQ/RvCuayN9GUX3aL0dfz8IEfmA9+hbsEYrreYPIcBiIg4YohqqKHAAW0My7eN3LMrhgMeu
520ZRTvD1tZwCbH421</vt:lpwstr>
  </property>
  <property fmtid="{D5CDD505-2E9C-101B-9397-08002B2CF9AE}" pid="7" name="_2015_ms_pID_7253431">
    <vt:lpwstr>1pKYIqkZxBHv1VPHs2bo/Qs6iqpEFPClVZIvXz82rJU77KGoda/T7G
SUS2fvqZEFJphNdyz7FSQZAtPp2ES6Vu4IiC4+3P3UdJ4bRtKyTwJFIwoDP1vdGEcthegiTR
O4zOsDtivVHqOddnbuc1rUcS1KOLudVbYe/+wlcWcG8pzawwCJwjQaj9fmnrg91HLG+DOviA
n/uYmcVLLw/jxgycqyLl01h4BvsedLVATFJ7</vt:lpwstr>
  </property>
  <property fmtid="{D5CDD505-2E9C-101B-9397-08002B2CF9AE}" pid="8" name="_2015_ms_pID_7253432">
    <vt:lpwstr>7A==</vt:lpwstr>
  </property>
</Properties>
</file>